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4" r:id="rId9"/>
    <p:sldId id="262" r:id="rId10"/>
    <p:sldId id="263" r:id="rId11"/>
    <p:sldId id="265" r:id="rId12"/>
    <p:sldId id="266" r:id="rId13"/>
    <p:sldId id="267" r:id="rId14"/>
    <p:sldId id="271" r:id="rId15"/>
    <p:sldId id="268" r:id="rId16"/>
    <p:sldId id="269" r:id="rId17"/>
    <p:sldId id="270" r:id="rId18"/>
    <p:sldId id="272" r:id="rId19"/>
    <p:sldId id="273" r:id="rId20"/>
    <p:sldId id="274" r:id="rId21"/>
    <p:sldId id="277" r:id="rId22"/>
    <p:sldId id="275" r:id="rId23"/>
    <p:sldId id="279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219F2-D93C-4E04-9D2D-66796AA235EE}" type="datetimeFigureOut">
              <a:rPr kumimoji="1" lang="ja-JP" altLang="en-US" smtClean="0"/>
              <a:pPr/>
              <a:t>13/06/25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ADC6B-E2A1-4803-8AA4-ABEAB844ECF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93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7C1A-57E3-4398-98EC-A0B4EC8ACB67}" type="datetimeFigureOut">
              <a:rPr kumimoji="1" lang="ja-JP" altLang="en-US" smtClean="0"/>
              <a:pPr/>
              <a:t>13/06/25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16BD-FB6C-4B6B-94EC-569D187E04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7C1A-57E3-4398-98EC-A0B4EC8ACB67}" type="datetimeFigureOut">
              <a:rPr kumimoji="1" lang="ja-JP" altLang="en-US" smtClean="0"/>
              <a:pPr/>
              <a:t>13/06/25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16BD-FB6C-4B6B-94EC-569D187E04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7C1A-57E3-4398-98EC-A0B4EC8ACB67}" type="datetimeFigureOut">
              <a:rPr kumimoji="1" lang="ja-JP" altLang="en-US" smtClean="0"/>
              <a:pPr/>
              <a:t>13/06/25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16BD-FB6C-4B6B-94EC-569D187E04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7C1A-57E3-4398-98EC-A0B4EC8ACB67}" type="datetimeFigureOut">
              <a:rPr kumimoji="1" lang="ja-JP" altLang="en-US" smtClean="0"/>
              <a:pPr/>
              <a:t>13/06/25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16BD-FB6C-4B6B-94EC-569D187E04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7C1A-57E3-4398-98EC-A0B4EC8ACB67}" type="datetimeFigureOut">
              <a:rPr kumimoji="1" lang="ja-JP" altLang="en-US" smtClean="0"/>
              <a:pPr/>
              <a:t>13/06/25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16BD-FB6C-4B6B-94EC-569D187E04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7C1A-57E3-4398-98EC-A0B4EC8ACB67}" type="datetimeFigureOut">
              <a:rPr kumimoji="1" lang="ja-JP" altLang="en-US" smtClean="0"/>
              <a:pPr/>
              <a:t>13/06/25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16BD-FB6C-4B6B-94EC-569D187E04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7C1A-57E3-4398-98EC-A0B4EC8ACB67}" type="datetimeFigureOut">
              <a:rPr kumimoji="1" lang="ja-JP" altLang="en-US" smtClean="0"/>
              <a:pPr/>
              <a:t>13/06/25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16BD-FB6C-4B6B-94EC-569D187E04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7C1A-57E3-4398-98EC-A0B4EC8ACB67}" type="datetimeFigureOut">
              <a:rPr kumimoji="1" lang="ja-JP" altLang="en-US" smtClean="0"/>
              <a:pPr/>
              <a:t>13/06/25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16BD-FB6C-4B6B-94EC-569D187E04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7C1A-57E3-4398-98EC-A0B4EC8ACB67}" type="datetimeFigureOut">
              <a:rPr kumimoji="1" lang="ja-JP" altLang="en-US" smtClean="0"/>
              <a:pPr/>
              <a:t>13/06/25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16BD-FB6C-4B6B-94EC-569D187E04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7C1A-57E3-4398-98EC-A0B4EC8ACB67}" type="datetimeFigureOut">
              <a:rPr kumimoji="1" lang="ja-JP" altLang="en-US" smtClean="0"/>
              <a:pPr/>
              <a:t>13/06/25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16BD-FB6C-4B6B-94EC-569D187E04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7C1A-57E3-4398-98EC-A0B4EC8ACB67}" type="datetimeFigureOut">
              <a:rPr kumimoji="1" lang="ja-JP" altLang="en-US" smtClean="0"/>
              <a:pPr/>
              <a:t>13/06/25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16BD-FB6C-4B6B-94EC-569D187E04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17C1A-57E3-4398-98EC-A0B4EC8ACB67}" type="datetimeFigureOut">
              <a:rPr kumimoji="1" lang="ja-JP" altLang="en-US" smtClean="0"/>
              <a:pPr/>
              <a:t>13/06/25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316BD-FB6C-4B6B-94EC-569D187E04C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.hatena.ne.jp/kooi/20110713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基盤地図情報の活用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中村　憲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en\Dropbox\オリエン\基盤地図\キャプチャ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50" y="1340768"/>
            <a:ext cx="9057650" cy="5400600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323528" y="90872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（データ量が多いと重い</a:t>
            </a:r>
            <a:r>
              <a:rPr kumimoji="1" lang="en-US" altLang="ja-JP" dirty="0" smtClean="0"/>
              <a:t>…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 dirty="0" smtClean="0"/>
              <a:t>エクスポート→矩形領域設定で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lang="ja-JP" altLang="en-US" sz="2800" dirty="0" smtClean="0"/>
              <a:t>必要な領域を指定</a:t>
            </a:r>
            <a:endParaRPr kumimoji="1" lang="ja-JP" altLang="en-US" sz="2800" dirty="0"/>
          </a:p>
        </p:txBody>
      </p:sp>
      <p:pic>
        <p:nvPicPr>
          <p:cNvPr id="3074" name="Picture 2" descr="C:\Users\Ken\Dropbox\オリエン\基盤地図\キャプチャ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640960" cy="515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en\Dropbox\オリエン\基盤地図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4430485" cy="3672408"/>
          </a:xfrm>
          <a:prstGeom prst="rect">
            <a:avLst/>
          </a:prstGeom>
          <a:noFill/>
        </p:spPr>
      </p:pic>
      <p:pic>
        <p:nvPicPr>
          <p:cNvPr id="4099" name="Picture 3" descr="C:\Users\Ken\Dropbox\オリエン\基盤地図\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36912"/>
            <a:ext cx="4644008" cy="3156147"/>
          </a:xfrm>
          <a:prstGeom prst="rect">
            <a:avLst/>
          </a:prstGeom>
          <a:noFill/>
        </p:spPr>
      </p:pic>
      <p:sp>
        <p:nvSpPr>
          <p:cNvPr id="6" name="円/楕円 5"/>
          <p:cNvSpPr/>
          <p:nvPr/>
        </p:nvSpPr>
        <p:spPr>
          <a:xfrm>
            <a:off x="1763688" y="3645024"/>
            <a:ext cx="216024" cy="21602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6948264" y="3501008"/>
            <a:ext cx="216024" cy="21602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5580112" y="5517232"/>
            <a:ext cx="1080120" cy="21602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64088" y="58772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x</a:t>
            </a:r>
            <a:r>
              <a:rPr kumimoji="1" lang="en-US" altLang="ja-JP" dirty="0" smtClean="0"/>
              <a:t>yz</a:t>
            </a:r>
            <a:r>
              <a:rPr kumimoji="1" lang="ja-JP" altLang="en-US" dirty="0" smtClean="0"/>
              <a:t>形式にする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3568" y="141277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地図情報を</a:t>
            </a:r>
            <a:r>
              <a:rPr lang="en-US" altLang="ja-JP" dirty="0" smtClean="0"/>
              <a:t>shape</a:t>
            </a:r>
            <a:r>
              <a:rPr lang="ja-JP" altLang="en-US" dirty="0" smtClean="0"/>
              <a:t>ファイルで</a:t>
            </a:r>
            <a:endParaRPr lang="en-US" altLang="ja-JP" dirty="0" smtClean="0"/>
          </a:p>
          <a:p>
            <a:r>
              <a:rPr kumimoji="1" lang="ja-JP" altLang="en-US" dirty="0" smtClean="0"/>
              <a:t>エクスポートする場合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44008" y="184482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標高メッシュを</a:t>
            </a:r>
            <a:r>
              <a:rPr kumimoji="1" lang="en-US" altLang="ja-JP" dirty="0" smtClean="0"/>
              <a:t>OCAD</a:t>
            </a:r>
            <a:r>
              <a:rPr kumimoji="1" lang="ja-JP" altLang="en-US" dirty="0" smtClean="0"/>
              <a:t>向けに</a:t>
            </a:r>
            <a:endParaRPr kumimoji="1" lang="en-US" altLang="ja-JP" dirty="0" smtClean="0"/>
          </a:p>
          <a:p>
            <a:r>
              <a:rPr kumimoji="1" lang="ja-JP" altLang="en-US" dirty="0" smtClean="0"/>
              <a:t>出力する場合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出力した</a:t>
            </a:r>
            <a:r>
              <a:rPr kumimoji="1" lang="en-US" altLang="ja-JP" dirty="0" smtClean="0"/>
              <a:t>xyz</a:t>
            </a:r>
            <a:r>
              <a:rPr kumimoji="1" lang="ja-JP" altLang="en-US" dirty="0" smtClean="0"/>
              <a:t>データの編集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1368152"/>
          </a:xfrm>
        </p:spPr>
        <p:txBody>
          <a:bodyPr>
            <a:normAutofit/>
          </a:bodyPr>
          <a:lstStyle/>
          <a:p>
            <a:r>
              <a:rPr kumimoji="1" lang="ja-JP" altLang="en-US" sz="2000" dirty="0" smtClean="0"/>
              <a:t>コンバータから出力したデータはそのままでは</a:t>
            </a:r>
            <a:r>
              <a:rPr kumimoji="1" lang="en-US" altLang="ja-JP" sz="2000" dirty="0" smtClean="0"/>
              <a:t>OCAD</a:t>
            </a:r>
            <a:r>
              <a:rPr kumimoji="1" lang="ja-JP" altLang="en-US" sz="2000" dirty="0" smtClean="0"/>
              <a:t>で使えない</a:t>
            </a:r>
            <a:r>
              <a:rPr kumimoji="1" lang="en-US" altLang="ja-JP" sz="2000" dirty="0" smtClean="0"/>
              <a:t>…</a:t>
            </a:r>
          </a:p>
          <a:p>
            <a:r>
              <a:rPr lang="en-US" altLang="ja-JP" sz="2000" dirty="0" smtClean="0"/>
              <a:t>10m</a:t>
            </a:r>
            <a:r>
              <a:rPr lang="ja-JP" altLang="en-US" sz="2000" dirty="0" smtClean="0"/>
              <a:t>メッシュなら</a:t>
            </a:r>
            <a:r>
              <a:rPr lang="en-US" altLang="ja-JP" sz="2000" dirty="0" smtClean="0"/>
              <a:t>Excel</a:t>
            </a:r>
            <a:r>
              <a:rPr lang="ja-JP" altLang="en-US" sz="2000" dirty="0" smtClean="0"/>
              <a:t>で編集可能だが、</a:t>
            </a:r>
            <a:r>
              <a:rPr lang="en-US" altLang="ja-JP" sz="2000" dirty="0" smtClean="0"/>
              <a:t>5m</a:t>
            </a:r>
            <a:r>
              <a:rPr lang="ja-JP" altLang="en-US" sz="2000" dirty="0" smtClean="0"/>
              <a:t>では、データ量が多く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開けないことも</a:t>
            </a:r>
            <a:r>
              <a:rPr lang="en-US" altLang="ja-JP" sz="2000" dirty="0" smtClean="0"/>
              <a:t>-&gt;</a:t>
            </a:r>
            <a:r>
              <a:rPr lang="en-US" altLang="ja-JP" sz="2000" dirty="0" err="1" smtClean="0"/>
              <a:t>SmCsvEdit</a:t>
            </a:r>
            <a:r>
              <a:rPr lang="ja-JP" altLang="en-US" sz="2000" dirty="0" smtClean="0"/>
              <a:t>などのソフトで編集</a:t>
            </a:r>
            <a:endParaRPr kumimoji="1" lang="en-US" altLang="ja-JP" sz="2000" dirty="0" smtClean="0"/>
          </a:p>
        </p:txBody>
      </p:sp>
      <p:pic>
        <p:nvPicPr>
          <p:cNvPr id="5122" name="Picture 2" descr="C:\Users\Ken\Dropbox\オリエン\基盤地図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140968"/>
            <a:ext cx="2838450" cy="3152775"/>
          </a:xfrm>
          <a:prstGeom prst="rect">
            <a:avLst/>
          </a:prstGeom>
          <a:noFill/>
        </p:spPr>
      </p:pic>
      <p:cxnSp>
        <p:nvCxnSpPr>
          <p:cNvPr id="6" name="直線矢印コネクタ 5"/>
          <p:cNvCxnSpPr/>
          <p:nvPr/>
        </p:nvCxnSpPr>
        <p:spPr>
          <a:xfrm>
            <a:off x="1763688" y="2852936"/>
            <a:ext cx="360040" cy="1224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899592" y="25649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いらない（削除）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2843808" y="3933056"/>
            <a:ext cx="432048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3059832" y="2996952"/>
            <a:ext cx="72008" cy="9361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771800" y="27089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逆にする</a:t>
            </a:r>
            <a:endParaRPr kumimoji="1" lang="ja-JP" altLang="en-US" dirty="0"/>
          </a:p>
        </p:txBody>
      </p:sp>
      <p:pic>
        <p:nvPicPr>
          <p:cNvPr id="5123" name="Picture 3" descr="C:\Users\Ken\Dropbox\オリエン\基盤地図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140968"/>
            <a:ext cx="2800350" cy="3133725"/>
          </a:xfrm>
          <a:prstGeom prst="rect">
            <a:avLst/>
          </a:prstGeom>
          <a:noFill/>
        </p:spPr>
      </p:pic>
      <p:sp>
        <p:nvSpPr>
          <p:cNvPr id="15" name="右矢印 14"/>
          <p:cNvSpPr/>
          <p:nvPr/>
        </p:nvSpPr>
        <p:spPr>
          <a:xfrm>
            <a:off x="4572000" y="4437112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OCAD</a:t>
            </a:r>
            <a:r>
              <a:rPr kumimoji="1" lang="ja-JP" altLang="en-US" dirty="0" smtClean="0"/>
              <a:t>で読み込める</a:t>
            </a:r>
            <a:endParaRPr kumimoji="1" lang="ja-JP" altLang="en-US" dirty="0"/>
          </a:p>
        </p:txBody>
      </p:sp>
      <p:pic>
        <p:nvPicPr>
          <p:cNvPr id="6146" name="Picture 2" descr="C:\Users\Ken\Dropbox\オリエン\基盤地図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2999111" cy="4033714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2843808" y="37890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メッシュの大きさを入力</a:t>
            </a:r>
            <a:r>
              <a:rPr kumimoji="1" lang="en-US" altLang="ja-JP" dirty="0" smtClean="0"/>
              <a:t>(5or10)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558924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この後</a:t>
            </a:r>
            <a:r>
              <a:rPr kumimoji="1" lang="en-US" altLang="ja-JP" dirty="0" smtClean="0"/>
              <a:t>,</a:t>
            </a:r>
            <a:r>
              <a:rPr lang="en-US" altLang="ja-JP" dirty="0" smtClean="0"/>
              <a:t>DEM</a:t>
            </a:r>
            <a:r>
              <a:rPr lang="ja-JP" altLang="en-US" dirty="0" smtClean="0"/>
              <a:t>→等高線の作成でコンタが任意間隔で作れる</a:t>
            </a:r>
            <a:endParaRPr kumimoji="1"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11960" y="177281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追加→分析→保存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V</a:t>
            </a:r>
            <a:r>
              <a:rPr kumimoji="1" lang="en-US" altLang="ja-JP" dirty="0" err="1" smtClean="0"/>
              <a:t>ectorMapMaker</a:t>
            </a:r>
            <a:r>
              <a:rPr kumimoji="1" lang="ja-JP" altLang="en-US" dirty="0" smtClean="0"/>
              <a:t>の使い方</a:t>
            </a:r>
            <a:endParaRPr kumimoji="1" lang="ja-JP" altLang="en-US" dirty="0"/>
          </a:p>
        </p:txBody>
      </p:sp>
      <p:pic>
        <p:nvPicPr>
          <p:cNvPr id="7170" name="Picture 2" descr="C:\Users\Ken\Dropbox\オリエン\基盤地図\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56992"/>
            <a:ext cx="7926387" cy="2266950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755576" y="220486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ダウンロードした基盤地図情報のデータを、</a:t>
            </a:r>
            <a:endParaRPr lang="en-US" altLang="ja-JP" sz="2000" dirty="0" smtClean="0"/>
          </a:p>
          <a:p>
            <a:r>
              <a:rPr kumimoji="1" lang="en-US" altLang="ja-JP" sz="2000" dirty="0" err="1" smtClean="0"/>
              <a:t>VectorMapMaker</a:t>
            </a:r>
            <a:r>
              <a:rPr kumimoji="1" lang="ja-JP" altLang="en-US" sz="2000" dirty="0" smtClean="0"/>
              <a:t>フォルダ下のフォルダの中に入れる</a:t>
            </a:r>
            <a:endParaRPr kumimoji="1" lang="ja-JP" alt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645424" cy="922114"/>
          </a:xfrm>
        </p:spPr>
        <p:txBody>
          <a:bodyPr>
            <a:normAutofit/>
          </a:bodyPr>
          <a:lstStyle/>
          <a:p>
            <a:r>
              <a:rPr kumimoji="1" lang="en-US" altLang="ja-JP" sz="4000" dirty="0" err="1" smtClean="0"/>
              <a:t>VectorMapMaker</a:t>
            </a:r>
            <a:r>
              <a:rPr kumimoji="1" lang="ja-JP" altLang="en-US" sz="4000" dirty="0" smtClean="0"/>
              <a:t>を開きます</a:t>
            </a:r>
            <a:endParaRPr kumimoji="1" lang="ja-JP" altLang="en-US" sz="4000" dirty="0"/>
          </a:p>
        </p:txBody>
      </p:sp>
      <p:pic>
        <p:nvPicPr>
          <p:cNvPr id="8194" name="Picture 2" descr="C:\Users\Ken\Dropbox\オリエン\基盤地図\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2752"/>
            <a:ext cx="7735888" cy="5505248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4572000" y="1124744"/>
            <a:ext cx="244827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さっきデータを入れたフォルダを指定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>
            <a:stCxn id="5" idx="1"/>
          </p:cNvCxnSpPr>
          <p:nvPr/>
        </p:nvCxnSpPr>
        <p:spPr>
          <a:xfrm flipH="1">
            <a:off x="4139952" y="1447910"/>
            <a:ext cx="432048" cy="46892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3131840" y="4365104"/>
            <a:ext cx="244827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範囲を指定する</a:t>
            </a:r>
            <a:endParaRPr kumimoji="1" lang="en-US" altLang="ja-JP" dirty="0" smtClean="0"/>
          </a:p>
          <a:p>
            <a:r>
              <a:rPr lang="ja-JP" altLang="en-US" dirty="0" smtClean="0"/>
              <a:t>（平面直角座標系で）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236296" y="3573016"/>
            <a:ext cx="208823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出力したいデータの種類を選択</a:t>
            </a:r>
            <a:endParaRPr lang="en-US" altLang="ja-JP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9218" name="Picture 2" descr="C:\Users\Ken\Dropbox\オリエン\基盤地図\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312368" cy="3947482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4211960" y="2780928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「国土地理院データフォルダ」の中に</a:t>
            </a:r>
            <a:endParaRPr kumimoji="1" lang="en-US" altLang="ja-JP" dirty="0" smtClean="0"/>
          </a:p>
          <a:p>
            <a:r>
              <a:rPr lang="en-US" altLang="ja-JP" dirty="0" smtClean="0"/>
              <a:t>25000</a:t>
            </a:r>
            <a:r>
              <a:rPr lang="ja-JP" altLang="en-US" dirty="0" smtClean="0"/>
              <a:t>の行政区画の境界線データを仕込んでおくと、範囲指定の際に</a:t>
            </a:r>
            <a:endParaRPr lang="en-US" altLang="ja-JP" dirty="0" smtClean="0"/>
          </a:p>
          <a:p>
            <a:r>
              <a:rPr kumimoji="1" lang="ja-JP" altLang="en-US" dirty="0" smtClean="0"/>
              <a:t>市町村の境が表示されて便利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OCAD</a:t>
            </a:r>
            <a:r>
              <a:rPr kumimoji="1" lang="ja-JP" altLang="en-US" dirty="0" smtClean="0"/>
              <a:t>にインポート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0727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sz="2800" dirty="0" smtClean="0"/>
              <a:t>リアルワールド座標で正しく設定する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「インポートしたレイヤーの記号への変換」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（バージョンによって名前が違うかも</a:t>
            </a:r>
            <a:r>
              <a:rPr lang="en-US" altLang="ja-JP" sz="2800" dirty="0" smtClean="0"/>
              <a:t>…</a:t>
            </a:r>
            <a:r>
              <a:rPr lang="ja-JP" altLang="en-US" sz="2800" dirty="0" smtClean="0"/>
              <a:t>）</a:t>
            </a:r>
            <a:endParaRPr kumimoji="1" lang="ja-JP" altLang="en-US" sz="2800" dirty="0"/>
          </a:p>
        </p:txBody>
      </p:sp>
      <p:pic>
        <p:nvPicPr>
          <p:cNvPr id="10242" name="Picture 2" descr="C:\Users\Ken\Dropbox\オリエン\基盤地図\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068960"/>
            <a:ext cx="4896544" cy="3459669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467544" y="378904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作成したら、</a:t>
            </a:r>
            <a:r>
              <a:rPr kumimoji="1" lang="en-US" altLang="ja-JP" dirty="0" err="1" smtClean="0"/>
              <a:t>scr</a:t>
            </a:r>
            <a:r>
              <a:rPr kumimoji="1" lang="ja-JP" altLang="en-US" dirty="0" smtClean="0"/>
              <a:t>ファイルを保存しておくと、次回以降便利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適当な記号に置き換え</a:t>
            </a:r>
            <a:endParaRPr kumimoji="1" lang="ja-JP" altLang="en-US" dirty="0"/>
          </a:p>
        </p:txBody>
      </p:sp>
      <p:pic>
        <p:nvPicPr>
          <p:cNvPr id="11266" name="Picture 2" descr="C:\Users\Ken\Dropbox\オリエン\基盤地図\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048672" cy="5131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基盤地図情報とは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 dirty="0" smtClean="0"/>
              <a:t>国土地理院が整備</a:t>
            </a:r>
            <a:endParaRPr kumimoji="1" lang="en-US" altLang="ja-JP" sz="2800" dirty="0" smtClean="0"/>
          </a:p>
          <a:p>
            <a:r>
              <a:rPr lang="ja-JP" altLang="en-US" sz="2800" dirty="0"/>
              <a:t>様々</a:t>
            </a:r>
            <a:r>
              <a:rPr lang="ja-JP" altLang="en-US" sz="2800" dirty="0" smtClean="0"/>
              <a:t>な</a:t>
            </a:r>
            <a:r>
              <a:rPr lang="ja-JP" altLang="en-US" sz="2800" dirty="0"/>
              <a:t>機関</a:t>
            </a:r>
            <a:r>
              <a:rPr lang="ja-JP" altLang="en-US" sz="2800" dirty="0" smtClean="0"/>
              <a:t>が作成した地図データを統一フォーマットでネット上で公開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無料</a:t>
            </a:r>
            <a:r>
              <a:rPr kumimoji="1" lang="en-US" altLang="ja-JP" sz="2800" dirty="0" smtClean="0"/>
              <a:t>(</a:t>
            </a:r>
            <a:r>
              <a:rPr kumimoji="1" lang="ja-JP" altLang="en-US" sz="2800" dirty="0" smtClean="0"/>
              <a:t>登録必要</a:t>
            </a:r>
            <a:r>
              <a:rPr kumimoji="1" lang="en-US" altLang="ja-JP" sz="2800" dirty="0" smtClean="0"/>
              <a:t>)</a:t>
            </a:r>
          </a:p>
          <a:p>
            <a:r>
              <a:rPr kumimoji="1" lang="en-US" altLang="ja-JP" sz="2800" dirty="0" smtClean="0"/>
              <a:t>OCAD</a:t>
            </a:r>
            <a:r>
              <a:rPr kumimoji="1" lang="ja-JP" altLang="en-US" sz="2800" dirty="0" smtClean="0"/>
              <a:t>等で利用するためには形式を変換する必要あり</a:t>
            </a:r>
            <a:endParaRPr kumimoji="1" lang="en-US" altLang="ja-JP" sz="2800" dirty="0" smtClean="0"/>
          </a:p>
          <a:p>
            <a:r>
              <a:rPr lang="ja-JP" altLang="en-US" sz="2800" dirty="0"/>
              <a:t>公開範囲</a:t>
            </a:r>
            <a:r>
              <a:rPr lang="ja-JP" altLang="en-US" sz="2800" dirty="0" smtClean="0"/>
              <a:t>は順次拡大中</a:t>
            </a:r>
            <a:endParaRPr lang="en-US" altLang="ja-JP" sz="2800" dirty="0" smtClean="0"/>
          </a:p>
          <a:p>
            <a:r>
              <a:rPr kumimoji="1" lang="en-US" altLang="ja-JP" sz="2800" dirty="0" smtClean="0"/>
              <a:t>GPS</a:t>
            </a:r>
            <a:r>
              <a:rPr kumimoji="1" lang="ja-JP" altLang="en-US" sz="2800" dirty="0" smtClean="0"/>
              <a:t>との相性もいい</a:t>
            </a:r>
            <a:r>
              <a:rPr kumimoji="1" lang="en-US" altLang="ja-JP" sz="2800" dirty="0" smtClean="0"/>
              <a:t>(</a:t>
            </a:r>
            <a:r>
              <a:rPr kumimoji="1" lang="ja-JP" altLang="en-US" sz="2800" dirty="0" smtClean="0"/>
              <a:t>リアルワールド座標</a:t>
            </a:r>
            <a:r>
              <a:rPr kumimoji="1" lang="en-US" altLang="ja-JP" sz="2800" dirty="0" smtClean="0"/>
              <a:t>)</a:t>
            </a:r>
          </a:p>
          <a:p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等高線と合わせてみると</a:t>
            </a:r>
            <a:endParaRPr kumimoji="1" lang="ja-JP" altLang="en-US" dirty="0"/>
          </a:p>
        </p:txBody>
      </p:sp>
      <p:pic>
        <p:nvPicPr>
          <p:cNvPr id="12290" name="Picture 2" descr="C:\Users\Ken\Dropbox\オリエン\基盤地図\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127629" cy="3888432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1331640" y="573325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もうオリエンテーリングができそう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n\Dropbox\オリエン\マッパー合宿\基盤地図\台原コンタ.gif"/>
          <p:cNvPicPr>
            <a:picLocks noChangeAspect="1" noChangeArrowheads="1"/>
          </p:cNvPicPr>
          <p:nvPr/>
        </p:nvPicPr>
        <p:blipFill>
          <a:blip r:embed="rId2" cstate="print"/>
          <a:srcRect t="9038" r="17371"/>
          <a:stretch>
            <a:fillRect/>
          </a:stretch>
        </p:blipFill>
        <p:spPr bwMode="auto">
          <a:xfrm>
            <a:off x="467544" y="404664"/>
            <a:ext cx="4608512" cy="2960470"/>
          </a:xfrm>
          <a:prstGeom prst="rect">
            <a:avLst/>
          </a:prstGeom>
          <a:noFill/>
        </p:spPr>
      </p:pic>
      <p:pic>
        <p:nvPicPr>
          <p:cNvPr id="1027" name="Picture 3" descr="C:\Users\Ken\Dropbox\オリエン\マッパー合宿\基盤地図\だいのはら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6566" y="3356992"/>
            <a:ext cx="4805252" cy="3312368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5364088" y="980728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階段、</a:t>
            </a:r>
            <a:r>
              <a:rPr lang="ja-JP" altLang="en-US" dirty="0" smtClean="0"/>
              <a:t>植生界、崖など</a:t>
            </a:r>
            <a:endParaRPr lang="en-US" altLang="ja-JP" dirty="0" smtClean="0"/>
          </a:p>
          <a:p>
            <a:r>
              <a:rPr lang="ja-JP" altLang="en-US" dirty="0" smtClean="0"/>
              <a:t>一部の記号が消滅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QGIS</a:t>
            </a:r>
            <a:r>
              <a:rPr lang="ja-JP" altLang="en-US" dirty="0" smtClean="0"/>
              <a:t>を使った等高線の作り方</a:t>
            </a:r>
            <a:r>
              <a:rPr lang="en-US" altLang="ja-JP" dirty="0" smtClean="0"/>
              <a:t>(</a:t>
            </a:r>
            <a:r>
              <a:rPr lang="ja-JP" altLang="en-US" dirty="0" smtClean="0"/>
              <a:t>概要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sz="2800" dirty="0" smtClean="0"/>
              <a:t>DEM</a:t>
            </a:r>
            <a:r>
              <a:rPr kumimoji="1" lang="ja-JP" altLang="en-US" sz="2800" dirty="0" smtClean="0"/>
              <a:t>からの等高線作成は</a:t>
            </a:r>
            <a:r>
              <a:rPr kumimoji="1" lang="en-US" altLang="ja-JP" sz="2800" dirty="0" smtClean="0"/>
              <a:t>OCAD10</a:t>
            </a:r>
            <a:r>
              <a:rPr kumimoji="1" lang="ja-JP" altLang="en-US" sz="2800" dirty="0" smtClean="0"/>
              <a:t>以降の機能</a:t>
            </a:r>
            <a:endParaRPr kumimoji="1" lang="en-US" altLang="ja-JP" sz="2800" dirty="0" smtClean="0"/>
          </a:p>
          <a:p>
            <a:r>
              <a:rPr kumimoji="1" lang="en-US" altLang="ja-JP" sz="2800" dirty="0" smtClean="0"/>
              <a:t>OCAD10</a:t>
            </a:r>
            <a:r>
              <a:rPr kumimoji="1" lang="ja-JP" altLang="en-US" sz="2800" dirty="0" smtClean="0"/>
              <a:t>以前の場合は、</a:t>
            </a:r>
            <a:r>
              <a:rPr lang="en-US" altLang="ja-JP" sz="2800" dirty="0" smtClean="0"/>
              <a:t>QGIS</a:t>
            </a:r>
            <a:r>
              <a:rPr lang="ja-JP" altLang="en-US" sz="2800" dirty="0" smtClean="0"/>
              <a:t>を使うという手も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少し大変</a:t>
            </a:r>
            <a:r>
              <a:rPr lang="en-US" altLang="ja-JP" sz="2800" dirty="0" smtClean="0"/>
              <a:t>…</a:t>
            </a:r>
          </a:p>
          <a:p>
            <a:r>
              <a:rPr lang="en-US" altLang="ja-JP" sz="2800" dirty="0" err="1" smtClean="0"/>
              <a:t>FGDEMConv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フリーソフト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で、基盤地図情報を</a:t>
            </a:r>
            <a:r>
              <a:rPr lang="en-US" altLang="ja-JP" sz="2800" dirty="0" err="1" smtClean="0"/>
              <a:t>GeoTiff</a:t>
            </a:r>
            <a:r>
              <a:rPr lang="ja-JP" altLang="en-US" sz="2800" dirty="0" smtClean="0"/>
              <a:t>に変換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400" dirty="0" smtClean="0"/>
              <a:t>（</a:t>
            </a:r>
            <a:r>
              <a:rPr lang="en-US" altLang="ja-JP" sz="2400" dirty="0" smtClean="0"/>
              <a:t>VB6(SP6)</a:t>
            </a:r>
            <a:r>
              <a:rPr lang="ja-JP" altLang="en-US" sz="2400" dirty="0" smtClean="0"/>
              <a:t>ランタイムって</a:t>
            </a:r>
            <a:r>
              <a:rPr lang="ja-JP" altLang="en-US" sz="2400" dirty="0" err="1" smtClean="0"/>
              <a:t>のを</a:t>
            </a:r>
            <a:r>
              <a:rPr lang="ja-JP" altLang="en-US" sz="2400" dirty="0" smtClean="0"/>
              <a:t>いれないといけない？）</a:t>
            </a:r>
            <a:endParaRPr lang="en-US" altLang="ja-JP" sz="2800" dirty="0" smtClean="0"/>
          </a:p>
          <a:p>
            <a:r>
              <a:rPr lang="en-US" altLang="ja-JP" sz="2800" dirty="0" smtClean="0"/>
              <a:t>QGIS</a:t>
            </a:r>
            <a:r>
              <a:rPr lang="ja-JP" altLang="en-US" sz="2800" dirty="0" smtClean="0"/>
              <a:t>で等高線を書く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ラスター→推測→等高線</a:t>
            </a:r>
            <a:r>
              <a:rPr lang="en-US" altLang="ja-JP" sz="2800" dirty="0" smtClean="0"/>
              <a:t>)</a:t>
            </a:r>
          </a:p>
          <a:p>
            <a:r>
              <a:rPr lang="ja-JP" altLang="en-US" sz="2800" dirty="0" smtClean="0"/>
              <a:t>入力ファイルのパスに日本語があるとダメ？</a:t>
            </a:r>
            <a:endParaRPr lang="en-US" altLang="ja-JP" sz="2800" dirty="0" smtClean="0"/>
          </a:p>
          <a:p>
            <a:r>
              <a:rPr lang="en-US" altLang="ja-JP" sz="2800" dirty="0" err="1" smtClean="0"/>
              <a:t>Dxf</a:t>
            </a:r>
            <a:r>
              <a:rPr lang="ja-JP" altLang="en-US" sz="2800" dirty="0" smtClean="0"/>
              <a:t>で出力可能</a:t>
            </a:r>
            <a:endParaRPr lang="en-US" altLang="ja-JP" sz="2800" dirty="0" smtClean="0"/>
          </a:p>
          <a:p>
            <a:r>
              <a:rPr lang="ja-JP" altLang="en-US" sz="2800" dirty="0" smtClean="0">
                <a:hlinkClick r:id="rId2"/>
              </a:rPr>
              <a:t>詳しくは</a:t>
            </a:r>
            <a:r>
              <a:rPr lang="en-US" altLang="ja-JP" sz="2800" dirty="0" smtClean="0">
                <a:hlinkClick r:id="rId2"/>
              </a:rPr>
              <a:t>http://d.hatena.ne.jp/kooi/20110713</a:t>
            </a:r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補足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 smtClean="0"/>
              <a:t>xyz</a:t>
            </a:r>
            <a:r>
              <a:rPr kumimoji="1" lang="ja-JP" altLang="en-US" sz="2400" dirty="0" smtClean="0"/>
              <a:t>ファイルを作るのに「基盤地図情報メッシュ変換」というソフトを使うという手もあるようです．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これだと</a:t>
            </a:r>
            <a:r>
              <a:rPr lang="en-US" altLang="ja-JP" sz="2400" dirty="0" smtClean="0"/>
              <a:t>Excel</a:t>
            </a:r>
            <a:r>
              <a:rPr lang="ja-JP" altLang="en-US" sz="2400" dirty="0" smtClean="0"/>
              <a:t>で編集する手間がないみたいです．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データ変換のやり方はいろいろあるかもです．</a:t>
            </a:r>
            <a:endParaRPr lang="en-US" altLang="ja-JP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基盤地図情報</a:t>
            </a:r>
            <a:r>
              <a:rPr lang="ja-JP" altLang="en-US" dirty="0" smtClean="0"/>
              <a:t>で検索</a:t>
            </a:r>
            <a:endParaRPr kumimoji="1" lang="ja-JP" altLang="en-US" dirty="0"/>
          </a:p>
        </p:txBody>
      </p:sp>
      <p:pic>
        <p:nvPicPr>
          <p:cNvPr id="1026" name="Picture 2" descr="C:\Users\Ken\Dropbox\オリエン\基盤地図\キャプチャ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8028384" cy="4165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公開されているデータ</a:t>
            </a:r>
            <a:endParaRPr kumimoji="1" lang="ja-JP" altLang="en-US" dirty="0"/>
          </a:p>
        </p:txBody>
      </p:sp>
      <p:pic>
        <p:nvPicPr>
          <p:cNvPr id="2050" name="Picture 2" descr="C:\Users\Ken\Dropbox\オリエン\基盤地図\キャプチャ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7678738" cy="3619500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1979712" y="5877272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JPGIS</a:t>
            </a:r>
            <a:r>
              <a:rPr kumimoji="1" lang="ja-JP" altLang="en-US" sz="2400" dirty="0" smtClean="0"/>
              <a:t>と</a:t>
            </a:r>
            <a:r>
              <a:rPr kumimoji="1" lang="en-US" altLang="ja-JP" sz="2400" dirty="0" smtClean="0"/>
              <a:t>JPGIS(GML)</a:t>
            </a:r>
            <a:r>
              <a:rPr kumimoji="1" lang="ja-JP" altLang="en-US" sz="2400" dirty="0" err="1" smtClean="0"/>
              <a:t>には</a:t>
            </a:r>
            <a:r>
              <a:rPr kumimoji="1" lang="ja-JP" altLang="en-US" sz="2400" dirty="0" smtClean="0"/>
              <a:t>内容での差はなし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公開されているデータ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1412776"/>
            <a:ext cx="9217024" cy="4525963"/>
          </a:xfrm>
        </p:spPr>
        <p:txBody>
          <a:bodyPr>
            <a:normAutofit lnSpcReduction="10000"/>
          </a:bodyPr>
          <a:lstStyle/>
          <a:p>
            <a:r>
              <a:rPr kumimoji="1" lang="ja-JP" altLang="en-US" sz="2400" dirty="0" smtClean="0"/>
              <a:t>縮尺レベル</a:t>
            </a:r>
            <a:r>
              <a:rPr kumimoji="1" lang="en-US" altLang="ja-JP" sz="2400" dirty="0" smtClean="0"/>
              <a:t>2500</a:t>
            </a:r>
            <a:r>
              <a:rPr lang="ja-JP" altLang="en-US" sz="2400" dirty="0"/>
              <a:t>：</a:t>
            </a:r>
            <a:r>
              <a:rPr kumimoji="1" lang="ja-JP" altLang="en-US" sz="2400" dirty="0" smtClean="0"/>
              <a:t>市町村発行の都市計画図がベース</a:t>
            </a:r>
            <a:endParaRPr kumimoji="1" lang="en-US" altLang="ja-JP" sz="2400" dirty="0" smtClean="0"/>
          </a:p>
          <a:p>
            <a:r>
              <a:rPr lang="ja-JP" altLang="en-US" sz="2400" dirty="0"/>
              <a:t>縮尺</a:t>
            </a:r>
            <a:r>
              <a:rPr lang="ja-JP" altLang="en-US" sz="2400" dirty="0" smtClean="0"/>
              <a:t>レベル</a:t>
            </a:r>
            <a:r>
              <a:rPr lang="en-US" altLang="ja-JP" sz="2400" dirty="0" smtClean="0"/>
              <a:t>25000</a:t>
            </a:r>
            <a:r>
              <a:rPr lang="ja-JP" altLang="en-US" sz="2400" dirty="0"/>
              <a:t>：</a:t>
            </a:r>
            <a:r>
              <a:rPr lang="ja-JP" altLang="en-US" sz="2400" dirty="0" smtClean="0"/>
              <a:t>国土地理院発行の地形図がベース</a:t>
            </a:r>
            <a:r>
              <a:rPr lang="ja-JP" altLang="en-US" sz="2400" dirty="0" smtClean="0">
                <a:solidFill>
                  <a:srgbClr val="FF0000"/>
                </a:solidFill>
              </a:rPr>
              <a:t>（全国整備）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kumimoji="1" lang="en-US" altLang="ja-JP" sz="2400" dirty="0" smtClean="0"/>
              <a:t>※</a:t>
            </a:r>
            <a:r>
              <a:rPr kumimoji="1" lang="ja-JP" altLang="en-US" sz="2400" dirty="0" smtClean="0"/>
              <a:t>↑</a:t>
            </a:r>
            <a:r>
              <a:rPr kumimoji="1" lang="en-US" altLang="ja-JP" sz="2400" dirty="0" smtClean="0"/>
              <a:t>2</a:t>
            </a:r>
            <a:r>
              <a:rPr kumimoji="1" lang="ja-JP" altLang="en-US" sz="2400" dirty="0" err="1" smtClean="0"/>
              <a:t>つには</a:t>
            </a:r>
            <a:r>
              <a:rPr kumimoji="1" lang="ja-JP" altLang="en-US" sz="2400" dirty="0" smtClean="0"/>
              <a:t>等高線データは含まれず</a:t>
            </a:r>
            <a:endParaRPr kumimoji="1" lang="en-US" altLang="ja-JP" sz="2400" dirty="0" smtClean="0"/>
          </a:p>
          <a:p>
            <a:pPr>
              <a:buNone/>
            </a:pPr>
            <a:endParaRPr kumimoji="1" lang="en-US" altLang="ja-JP" sz="2400" dirty="0"/>
          </a:p>
          <a:p>
            <a:r>
              <a:rPr kumimoji="1" lang="ja-JP" altLang="en-US" sz="2400" dirty="0" smtClean="0"/>
              <a:t>数値標高モデル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 smtClean="0"/>
              <a:t>10m</a:t>
            </a:r>
            <a:r>
              <a:rPr lang="ja-JP" altLang="en-US" sz="2400" dirty="0" smtClean="0"/>
              <a:t>メッシュ：地形図（</a:t>
            </a:r>
            <a:r>
              <a:rPr lang="en-US" altLang="ja-JP" sz="2400" dirty="0" smtClean="0"/>
              <a:t>DEM10B</a:t>
            </a:r>
            <a:r>
              <a:rPr lang="ja-JP" altLang="en-US" sz="2400" dirty="0" smtClean="0"/>
              <a:t>）</a:t>
            </a:r>
            <a:r>
              <a:rPr lang="ja-JP" altLang="en-US" sz="2400" dirty="0" err="1" smtClean="0"/>
              <a:t>か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                        </a:t>
            </a:r>
            <a:r>
              <a:rPr lang="ja-JP" altLang="en-US" sz="2400" dirty="0" smtClean="0"/>
              <a:t>火山基本図</a:t>
            </a:r>
            <a:r>
              <a:rPr lang="en-US" altLang="ja-JP" sz="2400" dirty="0" smtClean="0"/>
              <a:t>(DEM10A)</a:t>
            </a:r>
            <a:r>
              <a:rPr lang="ja-JP" altLang="en-US" sz="2400" dirty="0" smtClean="0"/>
              <a:t>がベース</a:t>
            </a:r>
            <a:r>
              <a:rPr lang="ja-JP" altLang="en-US" sz="2400" dirty="0" smtClean="0">
                <a:solidFill>
                  <a:srgbClr val="FF0000"/>
                </a:solidFill>
              </a:rPr>
              <a:t>（全国整備）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5m</a:t>
            </a:r>
            <a:r>
              <a:rPr lang="ja-JP" altLang="en-US" sz="2400" dirty="0" smtClean="0"/>
              <a:t>メッシュ：航空レーザ測量がベース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一部写真測量</a:t>
            </a:r>
            <a:r>
              <a:rPr lang="en-US" altLang="ja-JP" sz="2400" dirty="0" smtClean="0"/>
              <a:t>)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 smtClean="0"/>
              <a:t>　　　　　　　　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主要都市＋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級河川の周りが多い</a:t>
            </a:r>
            <a:r>
              <a:rPr lang="en-US" altLang="ja-JP" sz="2400" dirty="0" smtClean="0"/>
              <a:t>)</a:t>
            </a:r>
            <a:endParaRPr lang="en-US" altLang="ja-JP" sz="2400" dirty="0"/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その他はあまり地図調査には使わないと思われる</a:t>
            </a: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OCAD</a:t>
            </a:r>
            <a:r>
              <a:rPr kumimoji="1" lang="ja-JP" altLang="en-US" dirty="0" smtClean="0"/>
              <a:t>に取り込むために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基盤地図情報閲覧</a:t>
            </a:r>
            <a:r>
              <a:rPr lang="ja-JP" altLang="en-US" dirty="0" smtClean="0"/>
              <a:t>コンバートソフト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  </a:t>
            </a:r>
            <a:r>
              <a:rPr kumimoji="1" lang="ja-JP" altLang="en-US" sz="2400" dirty="0" smtClean="0"/>
              <a:t>→国土地理院が配布</a:t>
            </a:r>
            <a:endParaRPr kumimoji="1" lang="en-US" altLang="ja-JP" sz="2400" dirty="0" smtClean="0"/>
          </a:p>
          <a:p>
            <a:pPr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→地図を</a:t>
            </a:r>
            <a:r>
              <a:rPr lang="en-US" altLang="ja-JP" sz="2400" dirty="0" smtClean="0"/>
              <a:t>shape</a:t>
            </a:r>
            <a:r>
              <a:rPr lang="ja-JP" altLang="en-US" sz="2400" dirty="0"/>
              <a:t>形式</a:t>
            </a:r>
            <a:r>
              <a:rPr lang="ja-JP" altLang="en-US" sz="2400" dirty="0" smtClean="0"/>
              <a:t>、標高メッシュを</a:t>
            </a:r>
            <a:r>
              <a:rPr lang="en-US" altLang="ja-JP" sz="2400" dirty="0" smtClean="0"/>
              <a:t>xyz</a:t>
            </a:r>
            <a:r>
              <a:rPr lang="ja-JP" altLang="en-US" sz="2400" dirty="0" smtClean="0"/>
              <a:t>形式で出力できる</a:t>
            </a: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r>
              <a:rPr lang="en-US" altLang="ja-JP" dirty="0" err="1" smtClean="0"/>
              <a:t>VectorMapMaker</a:t>
            </a:r>
            <a:endParaRPr lang="en-US" altLang="ja-JP" dirty="0"/>
          </a:p>
          <a:p>
            <a:pPr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→フリーソフト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→</a:t>
            </a:r>
            <a:r>
              <a:rPr lang="en-US" altLang="ja-JP" sz="2400" dirty="0" err="1" smtClean="0"/>
              <a:t>dxf</a:t>
            </a:r>
            <a:r>
              <a:rPr lang="ja-JP" altLang="en-US" sz="2400" dirty="0" smtClean="0"/>
              <a:t>形式で出力できる</a:t>
            </a: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r>
              <a:rPr lang="ja-JP" altLang="en-US" sz="2400" dirty="0" smtClean="0"/>
              <a:t>基盤地図情報メッシュ変換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日下さんが使ってました</a:t>
            </a:r>
            <a:r>
              <a:rPr lang="en-US" altLang="ja-JP" sz="2400" dirty="0" smtClean="0"/>
              <a:t>)</a:t>
            </a:r>
            <a:endParaRPr lang="ja-JP" altLang="en-US" sz="2400" dirty="0" smtClean="0"/>
          </a:p>
          <a:p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OCAD</a:t>
            </a:r>
            <a:r>
              <a:rPr kumimoji="1" lang="ja-JP" altLang="en-US" dirty="0" smtClean="0"/>
              <a:t>に取り込むために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683568" y="2348880"/>
            <a:ext cx="21602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基盤地図情報</a:t>
            </a:r>
            <a:endParaRPr kumimoji="1" lang="en-US" altLang="ja-JP" sz="2000" dirty="0" smtClean="0"/>
          </a:p>
          <a:p>
            <a:pPr algn="ctr"/>
            <a:r>
              <a:rPr kumimoji="1" lang="ja-JP" altLang="en-US" sz="2000" dirty="0" smtClean="0"/>
              <a:t>閲覧コンバータ</a:t>
            </a:r>
            <a:endParaRPr kumimoji="1" lang="ja-JP" altLang="en-US" sz="2000" dirty="0"/>
          </a:p>
        </p:txBody>
      </p:sp>
      <p:sp>
        <p:nvSpPr>
          <p:cNvPr id="6" name="正方形/長方形 5"/>
          <p:cNvSpPr/>
          <p:nvPr/>
        </p:nvSpPr>
        <p:spPr>
          <a:xfrm>
            <a:off x="6804248" y="2348880"/>
            <a:ext cx="21602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Vector Map Maker</a:t>
            </a:r>
            <a:endParaRPr kumimoji="1" lang="ja-JP" altLang="en-US" sz="2000" dirty="0"/>
          </a:p>
        </p:txBody>
      </p:sp>
      <p:sp>
        <p:nvSpPr>
          <p:cNvPr id="7" name="正方形/長方形 6"/>
          <p:cNvSpPr/>
          <p:nvPr/>
        </p:nvSpPr>
        <p:spPr>
          <a:xfrm>
            <a:off x="3707904" y="2348880"/>
            <a:ext cx="21602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基盤地図情報</a:t>
            </a:r>
            <a:endParaRPr kumimoji="1" lang="en-US" altLang="ja-JP" sz="2000" dirty="0" smtClean="0"/>
          </a:p>
          <a:p>
            <a:pPr algn="ctr"/>
            <a:r>
              <a:rPr lang="ja-JP" altLang="en-US" sz="2000" dirty="0" smtClean="0"/>
              <a:t>メッシュ変換</a:t>
            </a:r>
            <a:endParaRPr kumimoji="1" lang="ja-JP" altLang="en-US" sz="2000" dirty="0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2483768" y="1935996"/>
            <a:ext cx="2340260" cy="412884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endCxn id="7" idx="0"/>
          </p:cNvCxnSpPr>
          <p:nvPr/>
        </p:nvCxnSpPr>
        <p:spPr>
          <a:xfrm flipH="1">
            <a:off x="4788024" y="1935996"/>
            <a:ext cx="36004" cy="412884"/>
          </a:xfrm>
          <a:prstGeom prst="straightConnector1">
            <a:avLst/>
          </a:prstGeom>
          <a:ln w="38100">
            <a:solidFill>
              <a:srgbClr val="F79646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endCxn id="6" idx="0"/>
          </p:cNvCxnSpPr>
          <p:nvPr/>
        </p:nvCxnSpPr>
        <p:spPr>
          <a:xfrm>
            <a:off x="4824028" y="1935996"/>
            <a:ext cx="3060340" cy="412884"/>
          </a:xfrm>
          <a:prstGeom prst="straightConnector1">
            <a:avLst/>
          </a:prstGeom>
          <a:ln w="38100">
            <a:solidFill>
              <a:srgbClr val="F79646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3707904" y="5661248"/>
            <a:ext cx="21602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 smtClean="0"/>
              <a:t>OCAD</a:t>
            </a:r>
            <a:endParaRPr kumimoji="1" lang="ja-JP" altLang="en-US" sz="3600" dirty="0"/>
          </a:p>
        </p:txBody>
      </p:sp>
      <p:sp>
        <p:nvSpPr>
          <p:cNvPr id="30" name="正方形/長方形 29"/>
          <p:cNvSpPr/>
          <p:nvPr/>
        </p:nvSpPr>
        <p:spPr>
          <a:xfrm>
            <a:off x="1907704" y="4221088"/>
            <a:ext cx="18002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Excel</a:t>
            </a:r>
            <a:r>
              <a:rPr kumimoji="1" lang="ja-JP" altLang="en-US" sz="2000" dirty="0" smtClean="0"/>
              <a:t>等で編集</a:t>
            </a:r>
            <a:endParaRPr kumimoji="1" lang="ja-JP" altLang="en-US" sz="2000" dirty="0"/>
          </a:p>
        </p:txBody>
      </p:sp>
      <p:sp>
        <p:nvSpPr>
          <p:cNvPr id="33" name="角丸四角形 32"/>
          <p:cNvSpPr/>
          <p:nvPr/>
        </p:nvSpPr>
        <p:spPr>
          <a:xfrm>
            <a:off x="3203848" y="1340768"/>
            <a:ext cx="3096344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基盤地図情報</a:t>
            </a:r>
            <a:r>
              <a:rPr kumimoji="1" lang="en-US" altLang="ja-JP" dirty="0" smtClean="0"/>
              <a:t>(.zip)</a:t>
            </a:r>
          </a:p>
        </p:txBody>
      </p:sp>
      <p:sp>
        <p:nvSpPr>
          <p:cNvPr id="34" name="角丸四角形 33"/>
          <p:cNvSpPr/>
          <p:nvPr/>
        </p:nvSpPr>
        <p:spPr>
          <a:xfrm>
            <a:off x="2051720" y="3429000"/>
            <a:ext cx="1440160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XYZ</a:t>
            </a:r>
            <a:r>
              <a:rPr kumimoji="1" lang="ja-JP" altLang="en-US" dirty="0" smtClean="0"/>
              <a:t>ファイル</a:t>
            </a:r>
            <a:endParaRPr kumimoji="1" lang="ja-JP" altLang="en-US" dirty="0"/>
          </a:p>
        </p:txBody>
      </p:sp>
      <p:sp>
        <p:nvSpPr>
          <p:cNvPr id="35" name="角丸四角形 34"/>
          <p:cNvSpPr/>
          <p:nvPr/>
        </p:nvSpPr>
        <p:spPr>
          <a:xfrm>
            <a:off x="251520" y="3429000"/>
            <a:ext cx="1584176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shape</a:t>
            </a:r>
            <a:r>
              <a:rPr kumimoji="1" lang="ja-JP" altLang="en-US" dirty="0" smtClean="0"/>
              <a:t>ファイル</a:t>
            </a:r>
            <a:endParaRPr kumimoji="1" lang="ja-JP" altLang="en-US" dirty="0"/>
          </a:p>
        </p:txBody>
      </p:sp>
      <p:cxnSp>
        <p:nvCxnSpPr>
          <p:cNvPr id="37" name="直線矢印コネクタ 36"/>
          <p:cNvCxnSpPr>
            <a:endCxn id="34" idx="0"/>
          </p:cNvCxnSpPr>
          <p:nvPr/>
        </p:nvCxnSpPr>
        <p:spPr>
          <a:xfrm>
            <a:off x="2771800" y="3068960"/>
            <a:ext cx="0" cy="36004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1043608" y="3068960"/>
            <a:ext cx="0" cy="36004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stCxn id="34" idx="2"/>
            <a:endCxn id="30" idx="0"/>
          </p:cNvCxnSpPr>
          <p:nvPr/>
        </p:nvCxnSpPr>
        <p:spPr>
          <a:xfrm>
            <a:off x="2771800" y="3789040"/>
            <a:ext cx="36004" cy="43204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図形 50"/>
          <p:cNvCxnSpPr>
            <a:stCxn id="35" idx="2"/>
            <a:endCxn id="29" idx="1"/>
          </p:cNvCxnSpPr>
          <p:nvPr/>
        </p:nvCxnSpPr>
        <p:spPr>
          <a:xfrm rot="16200000" flipH="1">
            <a:off x="1259632" y="3573016"/>
            <a:ext cx="2232248" cy="2664296"/>
          </a:xfrm>
          <a:prstGeom prst="bentConnector2">
            <a:avLst/>
          </a:prstGeom>
          <a:ln w="57150">
            <a:solidFill>
              <a:srgbClr val="9BBB59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>
            <a:off x="2843808" y="4797152"/>
            <a:ext cx="1296144" cy="86409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>
            <a:off x="4788024" y="3068960"/>
            <a:ext cx="0" cy="1008112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角丸四角形 56"/>
          <p:cNvSpPr/>
          <p:nvPr/>
        </p:nvSpPr>
        <p:spPr>
          <a:xfrm>
            <a:off x="4067944" y="4077072"/>
            <a:ext cx="1440160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XYZ</a:t>
            </a:r>
            <a:r>
              <a:rPr kumimoji="1" lang="ja-JP" altLang="en-US" dirty="0" smtClean="0"/>
              <a:t>ファイル</a:t>
            </a:r>
            <a:endParaRPr kumimoji="1" lang="ja-JP" altLang="en-US" dirty="0"/>
          </a:p>
        </p:txBody>
      </p:sp>
      <p:cxnSp>
        <p:nvCxnSpPr>
          <p:cNvPr id="58" name="直線矢印コネクタ 57"/>
          <p:cNvCxnSpPr>
            <a:stCxn id="57" idx="2"/>
            <a:endCxn id="29" idx="0"/>
          </p:cNvCxnSpPr>
          <p:nvPr/>
        </p:nvCxnSpPr>
        <p:spPr>
          <a:xfrm>
            <a:off x="4788024" y="4437112"/>
            <a:ext cx="0" cy="122413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角丸四角形 60"/>
          <p:cNvSpPr/>
          <p:nvPr/>
        </p:nvSpPr>
        <p:spPr>
          <a:xfrm>
            <a:off x="7308304" y="3429000"/>
            <a:ext cx="1440160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/>
              <a:t>dxf</a:t>
            </a:r>
            <a:r>
              <a:rPr kumimoji="1" lang="ja-JP" altLang="en-US" dirty="0" smtClean="0"/>
              <a:t>ファイル</a:t>
            </a:r>
            <a:endParaRPr kumimoji="1" lang="ja-JP" altLang="en-US" dirty="0"/>
          </a:p>
        </p:txBody>
      </p:sp>
      <p:cxnSp>
        <p:nvCxnSpPr>
          <p:cNvPr id="62" name="直線矢印コネクタ 61"/>
          <p:cNvCxnSpPr/>
          <p:nvPr/>
        </p:nvCxnSpPr>
        <p:spPr>
          <a:xfrm>
            <a:off x="8028384" y="3068960"/>
            <a:ext cx="0" cy="360040"/>
          </a:xfrm>
          <a:prstGeom prst="straightConnector1">
            <a:avLst/>
          </a:prstGeom>
          <a:ln w="57150">
            <a:solidFill>
              <a:srgbClr val="9BBB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 flipH="1">
            <a:off x="5436096" y="3789040"/>
            <a:ext cx="2592288" cy="1872208"/>
          </a:xfrm>
          <a:prstGeom prst="straightConnector1">
            <a:avLst/>
          </a:prstGeom>
          <a:ln w="57150">
            <a:solidFill>
              <a:srgbClr val="9BBB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043608" y="56612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Professional</a:t>
            </a:r>
            <a:r>
              <a:rPr kumimoji="1" lang="ja-JP" altLang="en-US" dirty="0" smtClean="0"/>
              <a:t>版のみ</a:t>
            </a:r>
            <a:endParaRPr kumimoji="1" lang="ja-JP" altLang="en-US" dirty="0"/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6444208" y="5877272"/>
            <a:ext cx="1080120" cy="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6444208" y="5517232"/>
            <a:ext cx="108012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596336" y="5229200"/>
            <a:ext cx="1547664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dirty="0" smtClean="0"/>
              <a:t>標高データ</a:t>
            </a:r>
            <a:endParaRPr kumimoji="1" lang="en-US" altLang="ja-JP" dirty="0" smtClean="0"/>
          </a:p>
          <a:p>
            <a:pPr>
              <a:lnSpc>
                <a:spcPct val="130000"/>
              </a:lnSpc>
            </a:pPr>
            <a:r>
              <a:rPr lang="ja-JP" altLang="en-US" dirty="0" smtClean="0"/>
              <a:t>地図データ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落としてくるべきデータ</a:t>
            </a:r>
            <a:r>
              <a:rPr kumimoji="1" lang="en-US" altLang="ja-JP" dirty="0" smtClean="0"/>
              <a:t>(2500or25000)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ja-JP" altLang="en-US" sz="2400" dirty="0" smtClean="0"/>
              <a:t>△行政</a:t>
            </a:r>
            <a:r>
              <a:rPr kumimoji="1" lang="ja-JP" altLang="en-US" sz="2400" dirty="0" smtClean="0"/>
              <a:t>区画の境界線及び代表点</a:t>
            </a:r>
            <a:endParaRPr kumimoji="1" lang="en-US" altLang="ja-JP" sz="2400" dirty="0" smtClean="0"/>
          </a:p>
          <a:p>
            <a:pPr>
              <a:buNone/>
            </a:pP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地図には使わないが範囲指定に便利</a:t>
            </a:r>
            <a:r>
              <a:rPr kumimoji="1" lang="en-US" altLang="ja-JP" sz="2400" dirty="0" smtClean="0"/>
              <a:t>)</a:t>
            </a:r>
          </a:p>
          <a:p>
            <a:pPr>
              <a:buNone/>
            </a:pPr>
            <a:r>
              <a:rPr lang="ja-JP" altLang="en-US" sz="2400" dirty="0" smtClean="0"/>
              <a:t>○道路縁</a:t>
            </a:r>
            <a:endParaRPr lang="en-US" altLang="ja-JP" sz="2400" dirty="0" smtClean="0"/>
          </a:p>
          <a:p>
            <a:pPr>
              <a:buNone/>
            </a:pPr>
            <a:r>
              <a:rPr kumimoji="1" lang="ja-JP" altLang="en-US" sz="2400" dirty="0" smtClean="0"/>
              <a:t>○軌道の中心線</a:t>
            </a:r>
            <a:endParaRPr kumimoji="1"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☓標高点</a:t>
            </a:r>
            <a:r>
              <a:rPr lang="en-US" altLang="ja-JP" sz="2400" strike="sngStrike" dirty="0" smtClean="0"/>
              <a:t>(</a:t>
            </a:r>
            <a:r>
              <a:rPr lang="ja-JP" altLang="en-US" sz="2400" strike="sngStrike" dirty="0" smtClean="0"/>
              <a:t>標高は数値標高から</a:t>
            </a:r>
            <a:r>
              <a:rPr lang="en-US" altLang="ja-JP" sz="2400" strike="sngStrike" dirty="0" smtClean="0"/>
              <a:t>)</a:t>
            </a:r>
            <a:r>
              <a:rPr lang="ja-JP" altLang="en-US" sz="2400" dirty="0" smtClean="0"/>
              <a:t>→</a:t>
            </a:r>
            <a:r>
              <a:rPr lang="en-US" altLang="ja-JP" sz="2400" dirty="0" smtClean="0">
                <a:solidFill>
                  <a:srgbClr val="FF0000"/>
                </a:solidFill>
              </a:rPr>
              <a:t>25000</a:t>
            </a:r>
            <a:r>
              <a:rPr lang="ja-JP" altLang="en-US" sz="2400" dirty="0" smtClean="0">
                <a:solidFill>
                  <a:srgbClr val="FF0000"/>
                </a:solidFill>
              </a:rPr>
              <a:t>では等高線データ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en-US" sz="2400" dirty="0" smtClean="0"/>
              <a:t>○水涯線</a:t>
            </a:r>
            <a:endParaRPr lang="en-US" altLang="ja-JP" sz="2400" dirty="0" smtClean="0"/>
          </a:p>
          <a:p>
            <a:pPr>
              <a:buNone/>
            </a:pPr>
            <a:r>
              <a:rPr kumimoji="1" lang="ja-JP" altLang="en-US" sz="2400" dirty="0" smtClean="0"/>
              <a:t>○建築物の外周線</a:t>
            </a:r>
            <a:endParaRPr kumimoji="1"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☓市町村のまち若しくは境界線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ry</a:t>
            </a:r>
            <a:endParaRPr lang="en-US" altLang="ja-JP" sz="2400" dirty="0" smtClean="0"/>
          </a:p>
          <a:p>
            <a:pPr>
              <a:buNone/>
            </a:pPr>
            <a:r>
              <a:rPr kumimoji="1" lang="ja-JP" altLang="en-US" sz="2400" dirty="0" smtClean="0"/>
              <a:t>○海岸線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基盤地図情報閲覧コンバータ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1108720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基盤地図情報ダウンロードサービスの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ja-JP" altLang="en-US" sz="2800" dirty="0" smtClean="0"/>
              <a:t>ページの下の方から</a:t>
            </a:r>
            <a:r>
              <a:rPr kumimoji="1" lang="en-US" altLang="ja-JP" sz="2800" dirty="0" smtClean="0"/>
              <a:t>DL</a:t>
            </a:r>
            <a:endParaRPr kumimoji="1" lang="ja-JP" altLang="en-US" sz="2800" dirty="0"/>
          </a:p>
        </p:txBody>
      </p:sp>
      <p:pic>
        <p:nvPicPr>
          <p:cNvPr id="1026" name="Picture 2" descr="C:\Users\Ken\Dropbox\オリエン\基盤地図\キャプチャ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7632848" cy="4986589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6876256" y="4509120"/>
            <a:ext cx="1872208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落としてきたファイルを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追加</a:t>
            </a:r>
            <a:r>
              <a:rPr kumimoji="1" lang="en-US" altLang="ja-JP" sz="1200" dirty="0" smtClean="0"/>
              <a:t>(zip</a:t>
            </a:r>
            <a:r>
              <a:rPr kumimoji="1" lang="ja-JP" altLang="en-US" sz="1200" dirty="0" err="1" smtClean="0"/>
              <a:t>のままで</a:t>
            </a:r>
            <a:r>
              <a:rPr kumimoji="1" lang="en-US" altLang="ja-JP" sz="1200" dirty="0" smtClean="0"/>
              <a:t>OK)</a:t>
            </a:r>
            <a:endParaRPr kumimoji="1" lang="ja-JP" alt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606</Words>
  <Application>Microsoft Macintosh PowerPoint</Application>
  <PresentationFormat>画面に合わせる (4:3)</PresentationFormat>
  <Paragraphs>109</Paragraphs>
  <Slides>23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4" baseType="lpstr">
      <vt:lpstr>Office テーマ</vt:lpstr>
      <vt:lpstr>基盤地図情報の活用</vt:lpstr>
      <vt:lpstr>基盤地図情報とは</vt:lpstr>
      <vt:lpstr>基盤地図情報で検索</vt:lpstr>
      <vt:lpstr>公開されているデータ</vt:lpstr>
      <vt:lpstr>公開されているデータ</vt:lpstr>
      <vt:lpstr>OCADに取り込むために</vt:lpstr>
      <vt:lpstr>OCADに取り込むために</vt:lpstr>
      <vt:lpstr>落としてくるべきデータ(2500or25000)</vt:lpstr>
      <vt:lpstr>基盤地図情報閲覧コンバータ</vt:lpstr>
      <vt:lpstr>PowerPoint プレゼンテーション</vt:lpstr>
      <vt:lpstr>エクスポート→矩形領域設定で 必要な領域を指定</vt:lpstr>
      <vt:lpstr>PowerPoint プレゼンテーション</vt:lpstr>
      <vt:lpstr>出力したxyzデータの編集</vt:lpstr>
      <vt:lpstr>OCADで読み込める</vt:lpstr>
      <vt:lpstr>VectorMapMakerの使い方</vt:lpstr>
      <vt:lpstr>VectorMapMakerを開きます</vt:lpstr>
      <vt:lpstr>PowerPoint プレゼンテーション</vt:lpstr>
      <vt:lpstr>OCADにインポート</vt:lpstr>
      <vt:lpstr>適当な記号に置き換え</vt:lpstr>
      <vt:lpstr>等高線と合わせてみると</vt:lpstr>
      <vt:lpstr>PowerPoint プレゼンテーション</vt:lpstr>
      <vt:lpstr>QGISを使った等高線の作り方(概要)</vt:lpstr>
      <vt:lpstr>補足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基盤地図情報の活用</dc:title>
  <dc:creator>Ken</dc:creator>
  <cp:lastModifiedBy>中村 憲</cp:lastModifiedBy>
  <cp:revision>101</cp:revision>
  <dcterms:created xsi:type="dcterms:W3CDTF">2013-06-11T11:38:59Z</dcterms:created>
  <dcterms:modified xsi:type="dcterms:W3CDTF">2013-06-25T05:27:14Z</dcterms:modified>
</cp:coreProperties>
</file>