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73" r:id="rId4"/>
    <p:sldId id="274" r:id="rId5"/>
    <p:sldId id="275" r:id="rId6"/>
    <p:sldId id="276" r:id="rId7"/>
    <p:sldId id="287" r:id="rId8"/>
    <p:sldId id="288" r:id="rId9"/>
    <p:sldId id="277" r:id="rId10"/>
    <p:sldId id="278" r:id="rId11"/>
    <p:sldId id="284" r:id="rId12"/>
    <p:sldId id="285" r:id="rId13"/>
    <p:sldId id="305" r:id="rId14"/>
    <p:sldId id="259" r:id="rId15"/>
    <p:sldId id="260" r:id="rId16"/>
    <p:sldId id="261" r:id="rId17"/>
    <p:sldId id="289" r:id="rId18"/>
    <p:sldId id="290" r:id="rId19"/>
    <p:sldId id="262" r:id="rId20"/>
    <p:sldId id="263" r:id="rId21"/>
    <p:sldId id="291" r:id="rId22"/>
    <p:sldId id="292" r:id="rId23"/>
    <p:sldId id="293" r:id="rId24"/>
    <p:sldId id="264" r:id="rId25"/>
    <p:sldId id="294" r:id="rId26"/>
    <p:sldId id="295" r:id="rId27"/>
    <p:sldId id="265" r:id="rId28"/>
    <p:sldId id="266" r:id="rId29"/>
    <p:sldId id="296" r:id="rId30"/>
    <p:sldId id="297" r:id="rId31"/>
    <p:sldId id="298" r:id="rId32"/>
    <p:sldId id="299" r:id="rId33"/>
    <p:sldId id="267" r:id="rId34"/>
    <p:sldId id="268" r:id="rId35"/>
    <p:sldId id="269" r:id="rId36"/>
    <p:sldId id="270" r:id="rId37"/>
    <p:sldId id="300" r:id="rId38"/>
    <p:sldId id="301" r:id="rId39"/>
    <p:sldId id="303" r:id="rId40"/>
    <p:sldId id="271" r:id="rId41"/>
    <p:sldId id="272" r:id="rId42"/>
    <p:sldId id="304" r:id="rId43"/>
    <p:sldId id="306" r:id="rId4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000A0E9-AA73-4552-BEBA-450C93DA377E}">
          <p14:sldIdLst>
            <p14:sldId id="256"/>
          </p14:sldIdLst>
        </p14:section>
        <p14:section name="タイトルなしのセクション" id="{B51DD044-DCA8-4591-A2F6-AB472DABC3A1}">
          <p14:sldIdLst>
            <p14:sldId id="258"/>
            <p14:sldId id="273"/>
            <p14:sldId id="274"/>
            <p14:sldId id="275"/>
            <p14:sldId id="276"/>
            <p14:sldId id="287"/>
            <p14:sldId id="288"/>
            <p14:sldId id="277"/>
            <p14:sldId id="278"/>
            <p14:sldId id="284"/>
            <p14:sldId id="285"/>
            <p14:sldId id="305"/>
            <p14:sldId id="259"/>
            <p14:sldId id="260"/>
            <p14:sldId id="261"/>
            <p14:sldId id="289"/>
            <p14:sldId id="290"/>
            <p14:sldId id="262"/>
            <p14:sldId id="263"/>
            <p14:sldId id="291"/>
            <p14:sldId id="292"/>
            <p14:sldId id="293"/>
            <p14:sldId id="264"/>
            <p14:sldId id="294"/>
            <p14:sldId id="295"/>
            <p14:sldId id="265"/>
            <p14:sldId id="266"/>
            <p14:sldId id="296"/>
            <p14:sldId id="297"/>
            <p14:sldId id="298"/>
            <p14:sldId id="299"/>
            <p14:sldId id="267"/>
            <p14:sldId id="268"/>
            <p14:sldId id="269"/>
            <p14:sldId id="270"/>
            <p14:sldId id="300"/>
            <p14:sldId id="301"/>
            <p14:sldId id="303"/>
            <p14:sldId id="271"/>
            <p14:sldId id="272"/>
            <p14:sldId id="304"/>
            <p14:sldId id="30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33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13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F58CB-CBB6-42F5-8894-42F2C8CEDCCD}" type="datetimeFigureOut">
              <a:rPr kumimoji="1" lang="ja-JP" altLang="en-US" smtClean="0"/>
              <a:t>2013/6/16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D856B-960D-4D44-B84E-ECA6D9C4B14B}" type="slidenum">
              <a:rPr kumimoji="1" lang="ja-JP" altLang="en-US" smtClean="0"/>
              <a:t>‹#›</a:t>
            </a:fld>
            <a:endParaRPr kumimoji="1" lang="ja-JP" altLang="en-US"/>
          </a:p>
        </p:txBody>
      </p:sp>
    </p:spTree>
    <p:extLst>
      <p:ext uri="{BB962C8B-B14F-4D97-AF65-F5344CB8AC3E}">
        <p14:creationId xmlns:p14="http://schemas.microsoft.com/office/powerpoint/2010/main" val="33331263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次ドラフトに対するコメント</a:t>
            </a:r>
            <a:r>
              <a:rPr kumimoji="1" lang="en-US" altLang="ja-JP" dirty="0" smtClean="0"/>
              <a:t>(2008)</a:t>
            </a:r>
            <a:r>
              <a:rPr kumimoji="1" lang="ja-JP" altLang="en-US" dirty="0" smtClean="0"/>
              <a:t>：　</a:t>
            </a:r>
            <a:r>
              <a:rPr kumimoji="1" lang="en-US" altLang="ja-JP" dirty="0" smtClean="0"/>
              <a:t>DEN, NOR, FIN, NZL, SWE, AUS, ESP, POL, CZE</a:t>
            </a:r>
            <a:r>
              <a:rPr kumimoji="1" lang="ja-JP" altLang="en-US" dirty="0" smtClean="0"/>
              <a:t>より</a:t>
            </a:r>
          </a:p>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2</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19</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20</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24</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27</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28</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33</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34</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35</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36</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40</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3</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41</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4</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5</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レーザーでは、地図は不可、コースのオーバープリントは認められる例がある（オーバープリント処理）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6</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次ドラフトに対するコメント</a:t>
            </a:r>
            <a:r>
              <a:rPr kumimoji="1" lang="en-US" altLang="ja-JP" dirty="0" smtClean="0"/>
              <a:t>(2008)</a:t>
            </a:r>
            <a:r>
              <a:rPr kumimoji="1" lang="ja-JP" altLang="en-US" dirty="0" smtClean="0"/>
              <a:t>：　</a:t>
            </a:r>
            <a:r>
              <a:rPr kumimoji="1" lang="en-US" altLang="ja-JP" dirty="0" smtClean="0"/>
              <a:t>DEN, NOR, FIN, NZL, SWE, AUS, ESP, POL, CZE</a:t>
            </a:r>
            <a:r>
              <a:rPr kumimoji="1" lang="ja-JP" altLang="en-US" dirty="0" smtClean="0"/>
              <a:t>より</a:t>
            </a:r>
          </a:p>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13</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14</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15</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2D856B-960D-4D44-B84E-ECA6D9C4B14B}" type="slidenum">
              <a:rPr kumimoji="1" lang="ja-JP" altLang="en-US" smtClean="0"/>
              <a:t>16</a:t>
            </a:fld>
            <a:endParaRPr kumimoji="1" lang="ja-JP" altLang="en-US"/>
          </a:p>
        </p:txBody>
      </p:sp>
    </p:spTree>
    <p:extLst>
      <p:ext uri="{BB962C8B-B14F-4D97-AF65-F5344CB8AC3E}">
        <p14:creationId xmlns:p14="http://schemas.microsoft.com/office/powerpoint/2010/main" val="1187114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34116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395796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273890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257735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4815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298141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3820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184895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279989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84684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EB5A7C-190B-41EF-9830-EE768C1FF7BF}" type="datetimeFigureOut">
              <a:rPr kumimoji="1" lang="ja-JP" altLang="en-US" smtClean="0"/>
              <a:t>2013/6/16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142310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EB5A7C-190B-41EF-9830-EE768C1FF7BF}" type="datetimeFigureOut">
              <a:rPr kumimoji="1" lang="ja-JP" altLang="en-US" smtClean="0"/>
              <a:t>2013/6/16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93052-9C1B-449F-B820-79CA8D325716}" type="slidenum">
              <a:rPr kumimoji="1" lang="ja-JP" altLang="en-US" smtClean="0"/>
              <a:t>‹#›</a:t>
            </a:fld>
            <a:endParaRPr kumimoji="1" lang="ja-JP" altLang="en-US"/>
          </a:p>
        </p:txBody>
      </p:sp>
    </p:spTree>
    <p:extLst>
      <p:ext uri="{BB962C8B-B14F-4D97-AF65-F5344CB8AC3E}">
        <p14:creationId xmlns:p14="http://schemas.microsoft.com/office/powerpoint/2010/main" val="345040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2420888"/>
            <a:ext cx="7772400" cy="1470025"/>
          </a:xfrm>
        </p:spPr>
        <p:txBody>
          <a:bodyPr>
            <a:normAutofit/>
          </a:bodyPr>
          <a:lstStyle/>
          <a:p>
            <a:r>
              <a:rPr lang="en-US" altLang="ja-JP" dirty="0" smtClean="0">
                <a:solidFill>
                  <a:srgbClr val="3333CC"/>
                </a:solidFill>
                <a:latin typeface="Arial" pitchFamily="34" charset="0"/>
                <a:ea typeface="HG丸ｺﾞｼｯｸM-PRO" pitchFamily="50" charset="-128"/>
                <a:cs typeface="Arial" pitchFamily="34" charset="0"/>
              </a:rPr>
              <a:t>IOF MC</a:t>
            </a:r>
            <a:r>
              <a:rPr lang="ja-JP" altLang="en-US" dirty="0" smtClean="0">
                <a:solidFill>
                  <a:srgbClr val="3333CC"/>
                </a:solidFill>
                <a:latin typeface="Arial" pitchFamily="34" charset="0"/>
                <a:ea typeface="HG丸ｺﾞｼｯｸM-PRO" pitchFamily="50" charset="-128"/>
                <a:cs typeface="Arial" pitchFamily="34" charset="0"/>
              </a:rPr>
              <a:t>の活動と </a:t>
            </a:r>
            <a:r>
              <a:rPr lang="en-US" altLang="ja-JP" dirty="0" smtClean="0">
                <a:solidFill>
                  <a:srgbClr val="3333CC"/>
                </a:solidFill>
                <a:latin typeface="Arial" pitchFamily="34" charset="0"/>
                <a:ea typeface="HG丸ｺﾞｼｯｸM-PRO" pitchFamily="50" charset="-128"/>
                <a:cs typeface="Arial" pitchFamily="34" charset="0"/>
              </a:rPr>
              <a:t>ISOM </a:t>
            </a:r>
            <a:r>
              <a:rPr lang="ja-JP" altLang="en-US" dirty="0" smtClean="0">
                <a:solidFill>
                  <a:srgbClr val="3333CC"/>
                </a:solidFill>
                <a:latin typeface="Arial" pitchFamily="34" charset="0"/>
                <a:ea typeface="HG丸ｺﾞｼｯｸM-PRO" pitchFamily="50" charset="-128"/>
                <a:cs typeface="Arial" pitchFamily="34" charset="0"/>
              </a:rPr>
              <a:t>改訂</a:t>
            </a:r>
            <a:endParaRPr kumimoji="1" lang="ja-JP" altLang="en-US" sz="3200" dirty="0">
              <a:solidFill>
                <a:srgbClr val="3333CC"/>
              </a:solidFill>
              <a:latin typeface="Arial" pitchFamily="34" charset="0"/>
              <a:ea typeface="HG丸ｺﾞｼｯｸM-PRO" pitchFamily="50" charset="-128"/>
              <a:cs typeface="Arial" pitchFamily="34" charset="0"/>
            </a:endParaRPr>
          </a:p>
        </p:txBody>
      </p:sp>
      <p:sp>
        <p:nvSpPr>
          <p:cNvPr id="3" name="サブタイトル 2"/>
          <p:cNvSpPr>
            <a:spLocks noGrp="1"/>
          </p:cNvSpPr>
          <p:nvPr>
            <p:ph type="subTitle" idx="1"/>
          </p:nvPr>
        </p:nvSpPr>
        <p:spPr>
          <a:xfrm>
            <a:off x="1433629" y="4493854"/>
            <a:ext cx="6400800" cy="1224136"/>
          </a:xfrm>
        </p:spPr>
        <p:txBody>
          <a:bodyPr>
            <a:normAutofit/>
          </a:bodyPr>
          <a:lstStyle/>
          <a:p>
            <a:r>
              <a:rPr lang="en-US" altLang="ja-JP" sz="2800" dirty="0" smtClean="0">
                <a:solidFill>
                  <a:srgbClr val="3333CC"/>
                </a:solidFill>
                <a:latin typeface="Arial" pitchFamily="34" charset="0"/>
                <a:ea typeface="HG丸ｺﾞｼｯｸM-PRO" pitchFamily="50" charset="-128"/>
                <a:cs typeface="Arial" pitchFamily="34" charset="0"/>
              </a:rPr>
              <a:t>JOA</a:t>
            </a:r>
            <a:r>
              <a:rPr lang="ja-JP" altLang="en-US" sz="2800" dirty="0" smtClean="0">
                <a:solidFill>
                  <a:srgbClr val="3333CC"/>
                </a:solidFill>
                <a:latin typeface="Arial" pitchFamily="34" charset="0"/>
                <a:ea typeface="HG丸ｺﾞｼｯｸM-PRO" pitchFamily="50" charset="-128"/>
                <a:cs typeface="Arial" pitchFamily="34" charset="0"/>
              </a:rPr>
              <a:t>地図委員会・</a:t>
            </a:r>
            <a:r>
              <a:rPr lang="en-US" altLang="ja-JP" sz="2800" dirty="0" err="1" smtClean="0">
                <a:solidFill>
                  <a:srgbClr val="3333CC"/>
                </a:solidFill>
                <a:latin typeface="Arial" pitchFamily="34" charset="0"/>
                <a:ea typeface="HG丸ｺﾞｼｯｸM-PRO" pitchFamily="50" charset="-128"/>
                <a:cs typeface="Arial" pitchFamily="34" charset="0"/>
              </a:rPr>
              <a:t>CAMap</a:t>
            </a:r>
            <a:r>
              <a:rPr lang="ja-JP" altLang="en-US" sz="2800" dirty="0" smtClean="0">
                <a:solidFill>
                  <a:srgbClr val="3333CC"/>
                </a:solidFill>
                <a:latin typeface="Arial" pitchFamily="34" charset="0"/>
                <a:ea typeface="HG丸ｺﾞｼｯｸM-PRO" pitchFamily="50" charset="-128"/>
                <a:cs typeface="Arial" pitchFamily="34" charset="0"/>
              </a:rPr>
              <a:t>研究会</a:t>
            </a:r>
            <a:endParaRPr lang="en-US" altLang="ja-JP" sz="2800" dirty="0" smtClean="0">
              <a:solidFill>
                <a:srgbClr val="3333CC"/>
              </a:solidFill>
              <a:latin typeface="Arial" pitchFamily="34" charset="0"/>
              <a:ea typeface="HG丸ｺﾞｼｯｸM-PRO" pitchFamily="50" charset="-128"/>
              <a:cs typeface="Arial" pitchFamily="34" charset="0"/>
            </a:endParaRPr>
          </a:p>
          <a:p>
            <a:r>
              <a:rPr lang="ja-JP" altLang="en-US" dirty="0" smtClean="0">
                <a:solidFill>
                  <a:srgbClr val="3333CC"/>
                </a:solidFill>
                <a:latin typeface="Arial" pitchFamily="34" charset="0"/>
                <a:ea typeface="HG丸ｺﾞｼｯｸM-PRO" pitchFamily="50" charset="-128"/>
                <a:cs typeface="Arial" pitchFamily="34" charset="0"/>
              </a:rPr>
              <a:t>尾 上 俊 雄</a:t>
            </a:r>
            <a:endParaRPr kumimoji="1" lang="en-US" altLang="ja-JP" dirty="0" smtClean="0">
              <a:solidFill>
                <a:srgbClr val="3333CC"/>
              </a:solidFill>
              <a:latin typeface="Arial" pitchFamily="34" charset="0"/>
              <a:ea typeface="HG丸ｺﾞｼｯｸM-PRO" pitchFamily="50" charset="-128"/>
              <a:cs typeface="Arial" pitchFamily="34" charset="0"/>
            </a:endParaRPr>
          </a:p>
        </p:txBody>
      </p:sp>
      <p:sp>
        <p:nvSpPr>
          <p:cNvPr id="4" name="テキスト ボックス 3"/>
          <p:cNvSpPr txBox="1"/>
          <p:nvPr/>
        </p:nvSpPr>
        <p:spPr>
          <a:xfrm>
            <a:off x="467544" y="476672"/>
            <a:ext cx="3168352" cy="830997"/>
          </a:xfrm>
          <a:prstGeom prst="rect">
            <a:avLst/>
          </a:prstGeom>
          <a:noFill/>
        </p:spPr>
        <p:txBody>
          <a:bodyPr wrap="square" rtlCol="0">
            <a:spAutoFit/>
          </a:bodyPr>
          <a:lstStyle/>
          <a:p>
            <a:r>
              <a:rPr kumimoji="1" lang="ja-JP" altLang="en-US" sz="2400" dirty="0" smtClean="0">
                <a:solidFill>
                  <a:srgbClr val="3333CC"/>
                </a:solidFill>
                <a:latin typeface="Arial" pitchFamily="34" charset="0"/>
                <a:ea typeface="HG丸ｺﾞｼｯｸM-PRO" pitchFamily="50" charset="-128"/>
                <a:cs typeface="Arial" pitchFamily="34" charset="0"/>
              </a:rPr>
              <a:t>マッパー合宿</a:t>
            </a:r>
            <a:r>
              <a:rPr kumimoji="1" lang="en-US" altLang="ja-JP" sz="2400" dirty="0" smtClean="0">
                <a:solidFill>
                  <a:srgbClr val="3333CC"/>
                </a:solidFill>
                <a:latin typeface="Arial" pitchFamily="34" charset="0"/>
                <a:ea typeface="HG丸ｺﾞｼｯｸM-PRO" pitchFamily="50" charset="-128"/>
                <a:cs typeface="Arial" pitchFamily="34" charset="0"/>
              </a:rPr>
              <a:t>in</a:t>
            </a:r>
            <a:r>
              <a:rPr kumimoji="1" lang="ja-JP" altLang="en-US" sz="2400" dirty="0" smtClean="0">
                <a:solidFill>
                  <a:srgbClr val="3333CC"/>
                </a:solidFill>
                <a:latin typeface="Arial" pitchFamily="34" charset="0"/>
                <a:ea typeface="HG丸ｺﾞｼｯｸM-PRO" pitchFamily="50" charset="-128"/>
                <a:cs typeface="Arial" pitchFamily="34" charset="0"/>
              </a:rPr>
              <a:t>富士</a:t>
            </a:r>
            <a:endParaRPr kumimoji="1" lang="en-US" altLang="ja-JP" sz="2400" dirty="0" smtClean="0">
              <a:solidFill>
                <a:srgbClr val="3333CC"/>
              </a:solidFill>
              <a:latin typeface="Arial" pitchFamily="34" charset="0"/>
              <a:ea typeface="HG丸ｺﾞｼｯｸM-PRO" pitchFamily="50" charset="-128"/>
              <a:cs typeface="Arial" pitchFamily="34" charset="0"/>
            </a:endParaRPr>
          </a:p>
          <a:p>
            <a:r>
              <a:rPr lang="ja-JP" altLang="en-US" sz="2400" dirty="0" smtClean="0">
                <a:solidFill>
                  <a:srgbClr val="3333CC"/>
                </a:solidFill>
                <a:latin typeface="Arial" pitchFamily="34" charset="0"/>
                <a:ea typeface="HG丸ｺﾞｼｯｸM-PRO" pitchFamily="50" charset="-128"/>
                <a:cs typeface="Arial" pitchFamily="34" charset="0"/>
              </a:rPr>
              <a:t>（</a:t>
            </a:r>
            <a:r>
              <a:rPr lang="en-US" altLang="ja-JP" sz="2400" dirty="0" smtClean="0">
                <a:solidFill>
                  <a:srgbClr val="3333CC"/>
                </a:solidFill>
                <a:latin typeface="Arial" pitchFamily="34" charset="0"/>
                <a:ea typeface="HG丸ｺﾞｼｯｸM-PRO" pitchFamily="50" charset="-128"/>
                <a:cs typeface="Arial" pitchFamily="34" charset="0"/>
              </a:rPr>
              <a:t>2013.6.15-16</a:t>
            </a:r>
            <a:r>
              <a:rPr lang="ja-JP" altLang="en-US" sz="2400" dirty="0" smtClean="0">
                <a:solidFill>
                  <a:srgbClr val="3333CC"/>
                </a:solidFill>
                <a:latin typeface="Arial" pitchFamily="34" charset="0"/>
                <a:ea typeface="HG丸ｺﾞｼｯｸM-PRO" pitchFamily="50" charset="-128"/>
                <a:cs typeface="Arial" pitchFamily="34" charset="0"/>
              </a:rPr>
              <a:t>）</a:t>
            </a:r>
            <a:endParaRPr kumimoji="1" lang="ja-JP" altLang="en-US" sz="2400" dirty="0">
              <a:solidFill>
                <a:srgbClr val="3333CC"/>
              </a:solidFill>
              <a:latin typeface="Arial" pitchFamily="34" charset="0"/>
              <a:ea typeface="HG丸ｺﾞｼｯｸM-PRO" pitchFamily="50" charset="-128"/>
              <a:cs typeface="Arial" pitchFamily="34" charset="0"/>
            </a:endParaRPr>
          </a:p>
        </p:txBody>
      </p:sp>
    </p:spTree>
    <p:extLst>
      <p:ext uri="{BB962C8B-B14F-4D97-AF65-F5344CB8AC3E}">
        <p14:creationId xmlns:p14="http://schemas.microsoft.com/office/powerpoint/2010/main" val="1516462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549275"/>
            <a:ext cx="7196138" cy="720725"/>
          </a:xfrm>
        </p:spPr>
        <p:txBody>
          <a:bodyPr>
            <a:normAutofit/>
          </a:bodyPr>
          <a:lstStyle/>
          <a:p>
            <a:pPr algn="l"/>
            <a:r>
              <a:rPr lang="ja-JP" altLang="en-US" sz="3200" b="1" dirty="0">
                <a:solidFill>
                  <a:srgbClr val="3333CC"/>
                </a:solidFill>
                <a:latin typeface="HG丸ｺﾞｼｯｸM-PRO" pitchFamily="50" charset="-128"/>
                <a:ea typeface="HG丸ｺﾞｼｯｸM-PRO" pitchFamily="50" charset="-128"/>
              </a:rPr>
              <a:t>テストシートの活用</a:t>
            </a:r>
          </a:p>
        </p:txBody>
      </p:sp>
      <p:sp>
        <p:nvSpPr>
          <p:cNvPr id="4099" name="Rectangle 3"/>
          <p:cNvSpPr>
            <a:spLocks noGrp="1" noChangeArrowheads="1"/>
          </p:cNvSpPr>
          <p:nvPr>
            <p:ph type="subTitle" idx="1"/>
          </p:nvPr>
        </p:nvSpPr>
        <p:spPr>
          <a:xfrm>
            <a:off x="611188" y="1484313"/>
            <a:ext cx="4824412" cy="4680991"/>
          </a:xfrm>
        </p:spPr>
        <p:txBody>
          <a:bodyPr>
            <a:noAutofit/>
          </a:bodyPr>
          <a:lstStyle/>
          <a:p>
            <a:pPr algn="l"/>
            <a:r>
              <a:rPr lang="ja-JP" altLang="en-US" sz="2000" dirty="0" smtClean="0">
                <a:solidFill>
                  <a:srgbClr val="FF0000"/>
                </a:solidFill>
                <a:latin typeface="HG丸ｺﾞｼｯｸM-PRO" pitchFamily="50" charset="-128"/>
                <a:ea typeface="HG丸ｺﾞｼｯｸM-PRO" pitchFamily="50" charset="-128"/>
              </a:rPr>
              <a:t>出力用ファイル（</a:t>
            </a:r>
            <a:r>
              <a:rPr lang="en-US" altLang="ja-JP" sz="2000" dirty="0" smtClean="0">
                <a:solidFill>
                  <a:srgbClr val="FF0000"/>
                </a:solidFill>
                <a:latin typeface="Arial" pitchFamily="34" charset="0"/>
                <a:ea typeface="HG丸ｺﾞｼｯｸM-PRO" pitchFamily="50" charset="-128"/>
                <a:cs typeface="Arial" pitchFamily="34" charset="0"/>
              </a:rPr>
              <a:t>OCD</a:t>
            </a:r>
            <a:r>
              <a:rPr lang="ja-JP" altLang="en-US" sz="2000" dirty="0" err="1" smtClean="0">
                <a:solidFill>
                  <a:srgbClr val="FF0000"/>
                </a:solidFill>
                <a:latin typeface="Arial" pitchFamily="34" charset="0"/>
                <a:ea typeface="HG丸ｺﾞｼｯｸM-PRO" pitchFamily="50" charset="-128"/>
                <a:cs typeface="Arial" pitchFamily="34" charset="0"/>
              </a:rPr>
              <a:t>、</a:t>
            </a:r>
            <a:r>
              <a:rPr lang="en-US" altLang="ja-JP" sz="2000" dirty="0" smtClean="0">
                <a:solidFill>
                  <a:srgbClr val="FF0000"/>
                </a:solidFill>
                <a:latin typeface="Arial" pitchFamily="34" charset="0"/>
                <a:ea typeface="HG丸ｺﾞｼｯｸM-PRO" pitchFamily="50" charset="-128"/>
                <a:cs typeface="Arial" pitchFamily="34" charset="0"/>
              </a:rPr>
              <a:t>PDF</a:t>
            </a:r>
            <a:r>
              <a:rPr lang="ja-JP" altLang="en-US" sz="2000" dirty="0" smtClean="0">
                <a:solidFill>
                  <a:srgbClr val="FF0000"/>
                </a:solidFill>
                <a:latin typeface="HG丸ｺﾞｼｯｸM-PRO" pitchFamily="50" charset="-128"/>
                <a:ea typeface="HG丸ｺﾞｼｯｸM-PRO" pitchFamily="50" charset="-128"/>
              </a:rPr>
              <a:t>）</a:t>
            </a:r>
            <a:r>
              <a:rPr lang="ja-JP" altLang="en-US" sz="2000" dirty="0">
                <a:solidFill>
                  <a:srgbClr val="FF0000"/>
                </a:solidFill>
                <a:latin typeface="HG丸ｺﾞｼｯｸM-PRO" pitchFamily="50" charset="-128"/>
                <a:ea typeface="HG丸ｺﾞｼｯｸM-PRO" pitchFamily="50" charset="-128"/>
              </a:rPr>
              <a:t>をプリンタ</a:t>
            </a:r>
            <a:r>
              <a:rPr lang="ja-JP" altLang="en-US" sz="2000" dirty="0" smtClean="0">
                <a:solidFill>
                  <a:srgbClr val="FF0000"/>
                </a:solidFill>
                <a:latin typeface="HG丸ｺﾞｼｯｸM-PRO" pitchFamily="50" charset="-128"/>
                <a:ea typeface="HG丸ｺﾞｼｯｸM-PRO" pitchFamily="50" charset="-128"/>
              </a:rPr>
              <a:t>出力　→　テストシートと対比。</a:t>
            </a:r>
            <a:endParaRPr lang="en-US" altLang="ja-JP" sz="2000" dirty="0" smtClean="0">
              <a:solidFill>
                <a:srgbClr val="FF0000"/>
              </a:solidFill>
              <a:latin typeface="HG丸ｺﾞｼｯｸM-PRO" pitchFamily="50" charset="-128"/>
              <a:ea typeface="HG丸ｺﾞｼｯｸM-PRO" pitchFamily="50" charset="-128"/>
            </a:endParaRPr>
          </a:p>
          <a:p>
            <a:pPr algn="l">
              <a:spcBef>
                <a:spcPts val="600"/>
              </a:spcBef>
            </a:pPr>
            <a:endParaRPr lang="en-US" altLang="ja-JP" sz="2000" dirty="0" smtClean="0">
              <a:solidFill>
                <a:srgbClr val="3333CC"/>
              </a:solidFill>
              <a:latin typeface="HG丸ｺﾞｼｯｸM-PRO" pitchFamily="50" charset="-128"/>
              <a:ea typeface="HG丸ｺﾞｼｯｸM-PRO" pitchFamily="50" charset="-128"/>
            </a:endParaRPr>
          </a:p>
          <a:p>
            <a:pPr algn="l">
              <a:spcBef>
                <a:spcPts val="600"/>
              </a:spcBef>
            </a:pPr>
            <a:r>
              <a:rPr lang="en-US" altLang="ja-JP" sz="2000" dirty="0" smtClean="0">
                <a:solidFill>
                  <a:srgbClr val="3333CC"/>
                </a:solidFill>
                <a:latin typeface="HG丸ｺﾞｼｯｸM-PRO" pitchFamily="50" charset="-128"/>
                <a:ea typeface="HG丸ｺﾞｼｯｸM-PRO" pitchFamily="50" charset="-128"/>
              </a:rPr>
              <a:t>【 </a:t>
            </a:r>
            <a:r>
              <a:rPr lang="ja-JP" altLang="en-US" sz="2000" dirty="0">
                <a:solidFill>
                  <a:srgbClr val="3333CC"/>
                </a:solidFill>
                <a:latin typeface="HG丸ｺﾞｼｯｸM-PRO" pitchFamily="50" charset="-128"/>
                <a:ea typeface="HG丸ｺﾞｼｯｸM-PRO" pitchFamily="50" charset="-128"/>
              </a:rPr>
              <a:t>調整方法</a:t>
            </a:r>
            <a:r>
              <a:rPr lang="en-US" altLang="ja-JP" sz="2000" dirty="0">
                <a:solidFill>
                  <a:srgbClr val="3333CC"/>
                </a:solidFill>
                <a:latin typeface="HG丸ｺﾞｼｯｸM-PRO" pitchFamily="50" charset="-128"/>
                <a:ea typeface="HG丸ｺﾞｼｯｸM-PRO" pitchFamily="50" charset="-128"/>
              </a:rPr>
              <a:t>】</a:t>
            </a:r>
          </a:p>
          <a:p>
            <a:pPr algn="l">
              <a:buFontTx/>
              <a:buChar char="•"/>
            </a:pPr>
            <a:r>
              <a:rPr lang="ja-JP" altLang="en-US" sz="2000" dirty="0" smtClean="0">
                <a:solidFill>
                  <a:srgbClr val="3333CC"/>
                </a:solidFill>
                <a:latin typeface="HG丸ｺﾞｼｯｸM-PRO" pitchFamily="50" charset="-128"/>
                <a:ea typeface="HG丸ｺﾞｼｯｸM-PRO" pitchFamily="50" charset="-128"/>
              </a:rPr>
              <a:t>　</a:t>
            </a:r>
            <a:r>
              <a:rPr lang="en-US" altLang="ja-JP" sz="2000" dirty="0" smtClean="0">
                <a:solidFill>
                  <a:srgbClr val="3333CC"/>
                </a:solidFill>
                <a:latin typeface="Arial" pitchFamily="34" charset="0"/>
                <a:ea typeface="HG丸ｺﾞｼｯｸM-PRO" pitchFamily="50" charset="-128"/>
                <a:cs typeface="Arial" pitchFamily="34" charset="0"/>
              </a:rPr>
              <a:t>Printtech2006.ocd</a:t>
            </a:r>
            <a:r>
              <a:rPr lang="ja-JP" altLang="en-US" sz="2000" dirty="0" smtClean="0">
                <a:solidFill>
                  <a:srgbClr val="3333CC"/>
                </a:solidFill>
                <a:latin typeface="Arial" pitchFamily="34" charset="0"/>
                <a:ea typeface="HG丸ｺﾞｼｯｸM-PRO" pitchFamily="50" charset="-128"/>
                <a:cs typeface="Arial" pitchFamily="34" charset="0"/>
              </a:rPr>
              <a:t>をプリンタ印刷</a:t>
            </a:r>
            <a:endParaRPr lang="en-US" altLang="ja-JP" sz="2000" dirty="0" smtClean="0">
              <a:solidFill>
                <a:srgbClr val="3333CC"/>
              </a:solidFill>
              <a:latin typeface="Arial" pitchFamily="34" charset="0"/>
              <a:ea typeface="HG丸ｺﾞｼｯｸM-PRO" pitchFamily="50" charset="-128"/>
              <a:cs typeface="Arial" pitchFamily="34" charset="0"/>
            </a:endParaRPr>
          </a:p>
          <a:p>
            <a:pPr algn="l">
              <a:buFontTx/>
              <a:buChar char="•"/>
            </a:pPr>
            <a:r>
              <a:rPr lang="ja-JP" altLang="en-US" sz="2000" dirty="0">
                <a:solidFill>
                  <a:srgbClr val="3333CC"/>
                </a:solidFill>
                <a:latin typeface="HG丸ｺﾞｼｯｸM-PRO" pitchFamily="50" charset="-128"/>
                <a:ea typeface="HG丸ｺﾞｼｯｸM-PRO" pitchFamily="50" charset="-128"/>
              </a:rPr>
              <a:t>　</a:t>
            </a:r>
            <a:r>
              <a:rPr lang="en-US" altLang="ja-JP" sz="2000" dirty="0">
                <a:solidFill>
                  <a:srgbClr val="3333CC"/>
                </a:solidFill>
                <a:latin typeface="Arial" pitchFamily="34" charset="0"/>
                <a:ea typeface="HG丸ｺﾞｼｯｸM-PRO" pitchFamily="50" charset="-128"/>
                <a:cs typeface="Arial" pitchFamily="34" charset="0"/>
              </a:rPr>
              <a:t>OCAD</a:t>
            </a:r>
            <a:r>
              <a:rPr lang="ja-JP" altLang="en-US" sz="2000" dirty="0" smtClean="0">
                <a:solidFill>
                  <a:srgbClr val="3333CC"/>
                </a:solidFill>
                <a:latin typeface="HG丸ｺﾞｼｯｸM-PRO" pitchFamily="50" charset="-128"/>
                <a:ea typeface="HG丸ｺﾞｼｯｸM-PRO" pitchFamily="50" charset="-128"/>
              </a:rPr>
              <a:t>の色・特色設定</a:t>
            </a:r>
            <a:r>
              <a:rPr lang="ja-JP" altLang="en-US" sz="2000" dirty="0">
                <a:solidFill>
                  <a:srgbClr val="3333CC"/>
                </a:solidFill>
                <a:latin typeface="HG丸ｺﾞｼｯｸM-PRO" pitchFamily="50" charset="-128"/>
                <a:ea typeface="HG丸ｺﾞｼｯｸM-PRO" pitchFamily="50" charset="-128"/>
              </a:rPr>
              <a:t>で</a:t>
            </a:r>
            <a:r>
              <a:rPr lang="ja-JP" altLang="en-US" sz="2000" dirty="0" smtClean="0">
                <a:solidFill>
                  <a:srgbClr val="3333CC"/>
                </a:solidFill>
                <a:latin typeface="HG丸ｺﾞｼｯｸM-PRO" pitchFamily="50" charset="-128"/>
                <a:ea typeface="HG丸ｺﾞｼｯｸM-PRO" pitchFamily="50" charset="-128"/>
              </a:rPr>
              <a:t>調整</a:t>
            </a:r>
            <a:endParaRPr lang="en-US" altLang="ja-JP" sz="2000" dirty="0" smtClean="0">
              <a:solidFill>
                <a:srgbClr val="3333CC"/>
              </a:solidFill>
              <a:latin typeface="HG丸ｺﾞｼｯｸM-PRO" pitchFamily="50" charset="-128"/>
              <a:ea typeface="HG丸ｺﾞｼｯｸM-PRO" pitchFamily="50" charset="-128"/>
            </a:endParaRPr>
          </a:p>
          <a:p>
            <a:pPr algn="l">
              <a:buFontTx/>
              <a:buChar char="•"/>
            </a:pPr>
            <a:r>
              <a:rPr lang="ja-JP" altLang="en-US" sz="2000" dirty="0">
                <a:solidFill>
                  <a:srgbClr val="3333CC"/>
                </a:solidFill>
                <a:latin typeface="HG丸ｺﾞｼｯｸM-PRO" pitchFamily="50" charset="-128"/>
                <a:ea typeface="HG丸ｺﾞｼｯｸM-PRO" pitchFamily="50" charset="-128"/>
              </a:rPr>
              <a:t>　</a:t>
            </a:r>
            <a:r>
              <a:rPr lang="ja-JP" altLang="en-US" sz="2000" dirty="0" smtClean="0">
                <a:solidFill>
                  <a:srgbClr val="3333CC"/>
                </a:solidFill>
                <a:latin typeface="HG丸ｺﾞｼｯｸM-PRO" pitchFamily="50" charset="-128"/>
                <a:ea typeface="HG丸ｺﾞｼｯｸM-PRO" pitchFamily="50" charset="-128"/>
              </a:rPr>
              <a:t>プリンタドライバ</a:t>
            </a:r>
            <a:r>
              <a:rPr lang="ja-JP" altLang="en-US" sz="2000" dirty="0">
                <a:solidFill>
                  <a:srgbClr val="3333CC"/>
                </a:solidFill>
                <a:latin typeface="HG丸ｺﾞｼｯｸM-PRO" pitchFamily="50" charset="-128"/>
                <a:ea typeface="HG丸ｺﾞｼｯｸM-PRO" pitchFamily="50" charset="-128"/>
              </a:rPr>
              <a:t>による</a:t>
            </a:r>
            <a:r>
              <a:rPr lang="ja-JP" altLang="en-US" sz="2000" dirty="0" smtClean="0">
                <a:solidFill>
                  <a:srgbClr val="3333CC"/>
                </a:solidFill>
                <a:latin typeface="HG丸ｺﾞｼｯｸM-PRO" pitchFamily="50" charset="-128"/>
                <a:ea typeface="HG丸ｺﾞｼｯｸM-PRO" pitchFamily="50" charset="-128"/>
              </a:rPr>
              <a:t>調整</a:t>
            </a:r>
            <a:endParaRPr lang="en-US" altLang="ja-JP" sz="2000" dirty="0" smtClean="0">
              <a:solidFill>
                <a:srgbClr val="3333CC"/>
              </a:solidFill>
              <a:latin typeface="HG丸ｺﾞｼｯｸM-PRO" pitchFamily="50" charset="-128"/>
              <a:ea typeface="HG丸ｺﾞｼｯｸM-PRO" pitchFamily="50" charset="-128"/>
            </a:endParaRPr>
          </a:p>
          <a:p>
            <a:pPr algn="l">
              <a:spcBef>
                <a:spcPts val="0"/>
              </a:spcBef>
            </a:pPr>
            <a:r>
              <a:rPr lang="en-US" altLang="ja-JP" sz="2000" dirty="0">
                <a:solidFill>
                  <a:srgbClr val="3333CC"/>
                </a:solidFill>
                <a:latin typeface="HG丸ｺﾞｼｯｸM-PRO" pitchFamily="50" charset="-128"/>
                <a:ea typeface="HG丸ｺﾞｼｯｸM-PRO" pitchFamily="50" charset="-128"/>
              </a:rPr>
              <a:t>	</a:t>
            </a:r>
            <a:r>
              <a:rPr lang="en-US" altLang="ja-JP" sz="2000" dirty="0" smtClean="0">
                <a:solidFill>
                  <a:srgbClr val="3333CC"/>
                </a:solidFill>
                <a:latin typeface="HG丸ｺﾞｼｯｸM-PRO" pitchFamily="50" charset="-128"/>
                <a:ea typeface="HG丸ｺﾞｼｯｸM-PRO" pitchFamily="50" charset="-128"/>
              </a:rPr>
              <a:t>	</a:t>
            </a:r>
            <a:r>
              <a:rPr lang="ja-JP" altLang="en-US" sz="2000" dirty="0">
                <a:solidFill>
                  <a:srgbClr val="3333CC"/>
                </a:solidFill>
                <a:latin typeface="HG丸ｺﾞｼｯｸM-PRO" pitchFamily="50" charset="-128"/>
                <a:ea typeface="HG丸ｺﾞｼｯｸM-PRO" pitchFamily="50" charset="-128"/>
              </a:rPr>
              <a:t>　→　素人には</a:t>
            </a:r>
            <a:r>
              <a:rPr lang="ja-JP" altLang="en-US" sz="2000" dirty="0" smtClean="0">
                <a:solidFill>
                  <a:srgbClr val="3333CC"/>
                </a:solidFill>
                <a:latin typeface="HG丸ｺﾞｼｯｸM-PRO" pitchFamily="50" charset="-128"/>
                <a:ea typeface="HG丸ｺﾞｼｯｸM-PRO" pitchFamily="50" charset="-128"/>
              </a:rPr>
              <a:t>難しい</a:t>
            </a:r>
            <a:endParaRPr lang="en-US" altLang="ja-JP" sz="2000" dirty="0" smtClean="0">
              <a:solidFill>
                <a:srgbClr val="3333CC"/>
              </a:solidFill>
              <a:latin typeface="HG丸ｺﾞｼｯｸM-PRO" pitchFamily="50" charset="-128"/>
              <a:ea typeface="HG丸ｺﾞｼｯｸM-PRO" pitchFamily="50" charset="-128"/>
            </a:endParaRPr>
          </a:p>
          <a:p>
            <a:pPr marL="342900" indent="-342900" algn="l">
              <a:buFont typeface="Arial" pitchFamily="34" charset="0"/>
              <a:buChar char="•"/>
            </a:pPr>
            <a:r>
              <a:rPr lang="ja-JP" altLang="en-US" sz="2000" dirty="0" smtClean="0">
                <a:solidFill>
                  <a:srgbClr val="3333CC"/>
                </a:solidFill>
                <a:latin typeface="HG丸ｺﾞｼｯｸM-PRO" pitchFamily="50" charset="-128"/>
                <a:ea typeface="HG丸ｺﾞｼｯｸM-PRO" pitchFamily="50" charset="-128"/>
              </a:rPr>
              <a:t>［印刷］</a:t>
            </a:r>
            <a:r>
              <a:rPr lang="en-US" altLang="ja-JP" sz="2000" dirty="0" smtClean="0">
                <a:solidFill>
                  <a:srgbClr val="3333CC"/>
                </a:solidFill>
                <a:latin typeface="HG丸ｺﾞｼｯｸM-PRO" pitchFamily="50" charset="-128"/>
                <a:ea typeface="HG丸ｺﾞｼｯｸM-PRO" pitchFamily="50" charset="-128"/>
              </a:rPr>
              <a:t>-</a:t>
            </a:r>
            <a:r>
              <a:rPr lang="ja-JP" altLang="en-US" sz="2000" dirty="0" smtClean="0">
                <a:solidFill>
                  <a:srgbClr val="3333CC"/>
                </a:solidFill>
                <a:latin typeface="HG丸ｺﾞｼｯｸM-PRO" pitchFamily="50" charset="-128"/>
                <a:ea typeface="HG丸ｺﾞｼｯｸM-PRO" pitchFamily="50" charset="-128"/>
              </a:rPr>
              <a:t>［</a:t>
            </a:r>
            <a:r>
              <a:rPr lang="ja-JP" altLang="en-US" sz="2000" dirty="0">
                <a:solidFill>
                  <a:srgbClr val="3333CC"/>
                </a:solidFill>
                <a:latin typeface="HG丸ｺﾞｼｯｸM-PRO" pitchFamily="50" charset="-128"/>
                <a:ea typeface="HG丸ｺﾞｼｯｸM-PRO" pitchFamily="50" charset="-128"/>
              </a:rPr>
              <a:t>オプション］</a:t>
            </a:r>
          </a:p>
          <a:p>
            <a:pPr algn="l">
              <a:lnSpc>
                <a:spcPct val="150000"/>
              </a:lnSpc>
              <a:spcBef>
                <a:spcPts val="600"/>
              </a:spcBef>
            </a:pPr>
            <a:r>
              <a:rPr lang="en-US" altLang="ja-JP" sz="2000" dirty="0" smtClean="0">
                <a:solidFill>
                  <a:srgbClr val="3333CC"/>
                </a:solidFill>
                <a:latin typeface="HG丸ｺﾞｼｯｸM-PRO" pitchFamily="50" charset="-128"/>
                <a:ea typeface="HG丸ｺﾞｼｯｸM-PRO" pitchFamily="50" charset="-128"/>
              </a:rPr>
              <a:t>【</a:t>
            </a:r>
            <a:r>
              <a:rPr lang="ja-JP" altLang="en-US" sz="2000" dirty="0">
                <a:solidFill>
                  <a:srgbClr val="3333CC"/>
                </a:solidFill>
                <a:latin typeface="HG丸ｺﾞｼｯｸM-PRO" pitchFamily="50" charset="-128"/>
                <a:ea typeface="HG丸ｺﾞｼｯｸM-PRO" pitchFamily="50" charset="-128"/>
              </a:rPr>
              <a:t>ポイント</a:t>
            </a:r>
            <a:r>
              <a:rPr lang="en-US" altLang="ja-JP" sz="2000" dirty="0">
                <a:solidFill>
                  <a:srgbClr val="3333CC"/>
                </a:solidFill>
                <a:latin typeface="HG丸ｺﾞｼｯｸM-PRO" pitchFamily="50" charset="-128"/>
                <a:ea typeface="HG丸ｺﾞｼｯｸM-PRO" pitchFamily="50" charset="-128"/>
              </a:rPr>
              <a:t>】</a:t>
            </a:r>
          </a:p>
          <a:p>
            <a:pPr algn="l">
              <a:buFontTx/>
              <a:buChar char="•"/>
            </a:pPr>
            <a:r>
              <a:rPr lang="ja-JP" altLang="en-US" sz="2000" dirty="0">
                <a:solidFill>
                  <a:srgbClr val="3333CC"/>
                </a:solidFill>
                <a:latin typeface="HG丸ｺﾞｼｯｸM-PRO" pitchFamily="50" charset="-128"/>
                <a:ea typeface="HG丸ｺﾞｼｯｸM-PRO" pitchFamily="50" charset="-128"/>
              </a:rPr>
              <a:t>　プリンタと用紙との</a:t>
            </a:r>
            <a:r>
              <a:rPr lang="ja-JP" altLang="en-US" sz="2000" dirty="0" smtClean="0">
                <a:solidFill>
                  <a:srgbClr val="3333CC"/>
                </a:solidFill>
                <a:latin typeface="HG丸ｺﾞｼｯｸM-PRO" pitchFamily="50" charset="-128"/>
                <a:ea typeface="HG丸ｺﾞｼｯｸM-PRO" pitchFamily="50" charset="-128"/>
              </a:rPr>
              <a:t>組み合わせ</a:t>
            </a:r>
            <a:endParaRPr lang="ja-JP" altLang="en-US" sz="2000" dirty="0">
              <a:solidFill>
                <a:srgbClr val="3333CC"/>
              </a:solidFill>
              <a:latin typeface="HG丸ｺﾞｼｯｸM-PRO" pitchFamily="50" charset="-128"/>
              <a:ea typeface="HG丸ｺﾞｼｯｸM-PRO" pitchFamily="50" charset="-128"/>
            </a:endParaRPr>
          </a:p>
          <a:p>
            <a:pPr algn="l">
              <a:buFontTx/>
              <a:buChar char="•"/>
            </a:pPr>
            <a:r>
              <a:rPr lang="ja-JP" altLang="en-US" sz="2000" dirty="0">
                <a:solidFill>
                  <a:srgbClr val="3333CC"/>
                </a:solidFill>
                <a:latin typeface="HG丸ｺﾞｼｯｸM-PRO" pitchFamily="50" charset="-128"/>
                <a:ea typeface="HG丸ｺﾞｼｯｸM-PRO" pitchFamily="50" charset="-128"/>
              </a:rPr>
              <a:t>　定期的に</a:t>
            </a:r>
            <a:r>
              <a:rPr lang="ja-JP" altLang="en-US" sz="2000" dirty="0" smtClean="0">
                <a:solidFill>
                  <a:srgbClr val="3333CC"/>
                </a:solidFill>
                <a:latin typeface="HG丸ｺﾞｼｯｸM-PRO" pitchFamily="50" charset="-128"/>
                <a:ea typeface="HG丸ｺﾞｼｯｸM-PRO" pitchFamily="50" charset="-128"/>
              </a:rPr>
              <a:t>チェック</a:t>
            </a:r>
            <a:endParaRPr lang="ja-JP" altLang="en-US" sz="2000" dirty="0">
              <a:solidFill>
                <a:srgbClr val="3333CC"/>
              </a:solidFill>
              <a:latin typeface="HG丸ｺﾞｼｯｸM-PRO" pitchFamily="50" charset="-128"/>
              <a:ea typeface="HG丸ｺﾞｼｯｸM-PRO" pitchFamily="50" charset="-128"/>
            </a:endParaRPr>
          </a:p>
        </p:txBody>
      </p:sp>
      <p:pic>
        <p:nvPicPr>
          <p:cNvPr id="4100" name="Picture 4"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4102" name="Picture 6" descr="printtech2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1556792"/>
            <a:ext cx="3479800" cy="4968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sp>
        <p:nvSpPr>
          <p:cNvPr id="2" name="テキスト ボックス 1"/>
          <p:cNvSpPr txBox="1"/>
          <p:nvPr/>
        </p:nvSpPr>
        <p:spPr>
          <a:xfrm>
            <a:off x="708427" y="6197242"/>
            <a:ext cx="4360489" cy="400110"/>
          </a:xfrm>
          <a:prstGeom prst="rect">
            <a:avLst/>
          </a:prstGeom>
          <a:noFill/>
        </p:spPr>
        <p:txBody>
          <a:bodyPr wrap="none" rtlCol="0">
            <a:spAutoFit/>
          </a:bodyPr>
          <a:lstStyle/>
          <a:p>
            <a:r>
              <a:rPr lang="ja-JP" altLang="en-US" sz="2000" dirty="0" smtClean="0">
                <a:solidFill>
                  <a:srgbClr val="FF00FF"/>
                </a:solidFill>
                <a:latin typeface="Arial" pitchFamily="34" charset="0"/>
                <a:ea typeface="HG丸ｺﾞｼｯｸM-PRO" pitchFamily="50" charset="-128"/>
                <a:cs typeface="Arial" pitchFamily="34" charset="0"/>
              </a:rPr>
              <a:t>～</a:t>
            </a:r>
            <a:r>
              <a:rPr lang="en-US" altLang="ja-JP" sz="2000" dirty="0" err="1" smtClean="0">
                <a:solidFill>
                  <a:srgbClr val="FF00FF"/>
                </a:solidFill>
                <a:latin typeface="Arial" pitchFamily="34" charset="0"/>
                <a:ea typeface="HG丸ｺﾞｼｯｸM-PRO" pitchFamily="50" charset="-128"/>
                <a:cs typeface="Arial" pitchFamily="34" charset="0"/>
              </a:rPr>
              <a:t>PrintechSheet</a:t>
            </a:r>
            <a:r>
              <a:rPr lang="ja-JP" altLang="en-US" sz="2000" dirty="0">
                <a:solidFill>
                  <a:srgbClr val="FF00FF"/>
                </a:solidFill>
                <a:latin typeface="Arial" pitchFamily="34" charset="0"/>
                <a:ea typeface="HG丸ｺﾞｼｯｸM-PRO" pitchFamily="50" charset="-128"/>
                <a:cs typeface="Arial" pitchFamily="34" charset="0"/>
              </a:rPr>
              <a:t>の改訂版を</a:t>
            </a:r>
            <a:r>
              <a:rPr lang="ja-JP" altLang="en-US" sz="2000" dirty="0" smtClean="0">
                <a:solidFill>
                  <a:srgbClr val="FF00FF"/>
                </a:solidFill>
                <a:latin typeface="Arial" pitchFamily="34" charset="0"/>
                <a:ea typeface="HG丸ｺﾞｼｯｸM-PRO" pitchFamily="50" charset="-128"/>
                <a:cs typeface="Arial" pitchFamily="34" charset="0"/>
              </a:rPr>
              <a:t>準備中～</a:t>
            </a:r>
            <a:endParaRPr kumimoji="1" lang="ja-JP" altLang="en-US" sz="2000" dirty="0">
              <a:solidFill>
                <a:srgbClr val="FF00FF"/>
              </a:solidFill>
              <a:latin typeface="Arial" pitchFamily="34" charset="0"/>
              <a:ea typeface="HG丸ｺﾞｼｯｸM-PRO" pitchFamily="50" charset="-128"/>
              <a:cs typeface="Arial" pitchFamily="34" charset="0"/>
            </a:endParaRPr>
          </a:p>
        </p:txBody>
      </p:sp>
      <p:sp>
        <p:nvSpPr>
          <p:cNvPr id="3" name="テキスト ボックス 2"/>
          <p:cNvSpPr txBox="1"/>
          <p:nvPr/>
        </p:nvSpPr>
        <p:spPr>
          <a:xfrm>
            <a:off x="6200259" y="1196752"/>
            <a:ext cx="2044149" cy="369332"/>
          </a:xfrm>
          <a:prstGeom prst="rect">
            <a:avLst/>
          </a:prstGeom>
          <a:noFill/>
        </p:spPr>
        <p:txBody>
          <a:bodyPr wrap="none" rtlCol="0">
            <a:spAutoFit/>
          </a:bodyPr>
          <a:lstStyle/>
          <a:p>
            <a:r>
              <a:rPr lang="en-US" altLang="ja-JP" dirty="0">
                <a:solidFill>
                  <a:srgbClr val="3333CC"/>
                </a:solidFill>
                <a:latin typeface="Arial" pitchFamily="34" charset="0"/>
                <a:ea typeface="HG丸ｺﾞｼｯｸM-PRO" pitchFamily="50" charset="-128"/>
                <a:cs typeface="Arial" pitchFamily="34" charset="0"/>
              </a:rPr>
              <a:t>Printtech2006.ocd</a:t>
            </a:r>
            <a:endParaRPr kumimoji="1" lang="ja-JP" alt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650" y="549275"/>
            <a:ext cx="7196138" cy="720725"/>
          </a:xfrm>
        </p:spPr>
        <p:txBody>
          <a:bodyPr/>
          <a:lstStyle/>
          <a:p>
            <a:pPr algn="l"/>
            <a:r>
              <a:rPr lang="ja-JP" altLang="en-US" sz="2800" b="1" dirty="0">
                <a:solidFill>
                  <a:srgbClr val="3333CC"/>
                </a:solidFill>
                <a:latin typeface="HG丸ｺﾞｼｯｸM-PRO" pitchFamily="50" charset="-128"/>
                <a:ea typeface="HG丸ｺﾞｼｯｸM-PRO" pitchFamily="50" charset="-128"/>
              </a:rPr>
              <a:t>特色（スポットカラー）の設定</a:t>
            </a:r>
          </a:p>
        </p:txBody>
      </p:sp>
      <p:pic>
        <p:nvPicPr>
          <p:cNvPr id="5123"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552" y="1844824"/>
            <a:ext cx="7560806" cy="2631926"/>
          </a:xfrm>
          <a:prstGeom prst="rect">
            <a:avLst/>
          </a:prstGeom>
        </p:spPr>
      </p:pic>
      <p:sp>
        <p:nvSpPr>
          <p:cNvPr id="4" name="テキスト ボックス 3"/>
          <p:cNvSpPr txBox="1"/>
          <p:nvPr/>
        </p:nvSpPr>
        <p:spPr>
          <a:xfrm>
            <a:off x="2771800" y="4476750"/>
            <a:ext cx="3744416" cy="369332"/>
          </a:xfrm>
          <a:prstGeom prst="rect">
            <a:avLst/>
          </a:prstGeom>
          <a:noFill/>
        </p:spPr>
        <p:txBody>
          <a:bodyPr wrap="square" rtlCol="0">
            <a:spAutoFit/>
          </a:bodyPr>
          <a:lstStyle/>
          <a:p>
            <a:r>
              <a:rPr lang="en-US" altLang="ja-JP" dirty="0" smtClean="0">
                <a:solidFill>
                  <a:srgbClr val="3333CC"/>
                </a:solidFill>
                <a:latin typeface="Arial" pitchFamily="34" charset="0"/>
                <a:ea typeface="HG丸ｺﾞｼｯｸM-PRO" pitchFamily="50" charset="-128"/>
                <a:cs typeface="Arial" pitchFamily="34" charset="0"/>
              </a:rPr>
              <a:t>Printtech2006.ocd</a:t>
            </a:r>
            <a:r>
              <a:rPr lang="ja-JP" altLang="en-US" dirty="0" smtClean="0">
                <a:solidFill>
                  <a:srgbClr val="3333CC"/>
                </a:solidFill>
                <a:latin typeface="Arial" pitchFamily="34" charset="0"/>
                <a:ea typeface="HG丸ｺﾞｼｯｸM-PRO" pitchFamily="50" charset="-128"/>
                <a:cs typeface="Arial" pitchFamily="34" charset="0"/>
              </a:rPr>
              <a:t> デフォルト設定</a:t>
            </a:r>
            <a:endParaRPr lang="ja-JP" altLang="en-US" dirty="0">
              <a:solidFill>
                <a:srgbClr val="3333CC"/>
              </a:solidFill>
              <a:latin typeface="Arial" pitchFamily="34" charset="0"/>
              <a:ea typeface="HG丸ｺﾞｼｯｸM-PRO" pitchFamily="50" charset="-128"/>
              <a:cs typeface="Arial" pitchFamily="34" charset="0"/>
            </a:endParaRPr>
          </a:p>
        </p:txBody>
      </p:sp>
      <p:sp>
        <p:nvSpPr>
          <p:cNvPr id="5" name="テキスト ボックス 4"/>
          <p:cNvSpPr txBox="1"/>
          <p:nvPr/>
        </p:nvSpPr>
        <p:spPr>
          <a:xfrm>
            <a:off x="1835696" y="5085184"/>
            <a:ext cx="5195515" cy="1200329"/>
          </a:xfrm>
          <a:prstGeom prst="rect">
            <a:avLst/>
          </a:prstGeom>
          <a:noFill/>
        </p:spPr>
        <p:txBody>
          <a:bodyPr wrap="square" rtlCol="0">
            <a:spAutoFit/>
          </a:bodyPr>
          <a:lstStyle/>
          <a:p>
            <a:r>
              <a:rPr kumimoji="1" lang="ja-JP" altLang="en-US" dirty="0" smtClean="0">
                <a:solidFill>
                  <a:srgbClr val="3333CC"/>
                </a:solidFill>
                <a:latin typeface="Arial" pitchFamily="34" charset="0"/>
                <a:ea typeface="HG丸ｺﾞｼｯｸM-PRO" pitchFamily="50" charset="-128"/>
                <a:cs typeface="Arial" pitchFamily="34" charset="0"/>
              </a:rPr>
              <a:t>＜インクジェットプリンタの場合の設定例＞</a:t>
            </a:r>
            <a:endParaRPr kumimoji="1" lang="en-US" altLang="ja-JP" dirty="0" smtClean="0">
              <a:solidFill>
                <a:srgbClr val="3333CC"/>
              </a:solidFill>
              <a:latin typeface="Arial" pitchFamily="34" charset="0"/>
              <a:ea typeface="HG丸ｺﾞｼｯｸM-PRO" pitchFamily="50" charset="-128"/>
              <a:cs typeface="Arial" pitchFamily="34" charset="0"/>
            </a:endParaRPr>
          </a:p>
          <a:p>
            <a:r>
              <a:rPr lang="ja-JP" altLang="en-US" dirty="0">
                <a:solidFill>
                  <a:srgbClr val="3333CC"/>
                </a:solidFill>
                <a:latin typeface="Arial" pitchFamily="34" charset="0"/>
                <a:ea typeface="HG丸ｺﾞｼｯｸM-PRO" pitchFamily="50" charset="-128"/>
                <a:cs typeface="Arial" pitchFamily="34" charset="0"/>
              </a:rPr>
              <a:t>　</a:t>
            </a:r>
            <a:r>
              <a:rPr lang="ja-JP" altLang="en-US" dirty="0" smtClean="0">
                <a:solidFill>
                  <a:srgbClr val="3333CC"/>
                </a:solidFill>
                <a:latin typeface="Arial" pitchFamily="34" charset="0"/>
                <a:ea typeface="HG丸ｺﾞｼｯｸM-PRO" pitchFamily="50" charset="-128"/>
                <a:cs typeface="Arial" pitchFamily="34" charset="0"/>
              </a:rPr>
              <a:t>　</a:t>
            </a:r>
            <a:r>
              <a:rPr lang="en-US" altLang="ja-JP" dirty="0" smtClean="0">
                <a:solidFill>
                  <a:srgbClr val="3333CC"/>
                </a:solidFill>
                <a:latin typeface="Arial" pitchFamily="34" charset="0"/>
                <a:ea typeface="HG丸ｺﾞｼｯｸM-PRO" pitchFamily="50" charset="-128"/>
                <a:cs typeface="Arial" pitchFamily="34" charset="0"/>
              </a:rPr>
              <a:t>	Black</a:t>
            </a:r>
            <a:r>
              <a:rPr lang="ja-JP" altLang="en-US" dirty="0" smtClean="0">
                <a:solidFill>
                  <a:srgbClr val="3333CC"/>
                </a:solidFill>
                <a:latin typeface="Arial" pitchFamily="34" charset="0"/>
                <a:ea typeface="HG丸ｺﾞｼｯｸM-PRO" pitchFamily="50" charset="-128"/>
                <a:cs typeface="Arial" pitchFamily="34" charset="0"/>
              </a:rPr>
              <a:t>：　</a:t>
            </a:r>
            <a:r>
              <a:rPr lang="en-US" altLang="ja-JP" dirty="0" smtClean="0">
                <a:solidFill>
                  <a:srgbClr val="3333CC"/>
                </a:solidFill>
                <a:latin typeface="Arial" pitchFamily="34" charset="0"/>
                <a:ea typeface="HG丸ｺﾞｼｯｸM-PRO" pitchFamily="50" charset="-128"/>
                <a:cs typeface="Arial" pitchFamily="34" charset="0"/>
              </a:rPr>
              <a:t>K 85~100</a:t>
            </a:r>
          </a:p>
          <a:p>
            <a:r>
              <a:rPr kumimoji="1" lang="en-US" altLang="ja-JP" dirty="0">
                <a:solidFill>
                  <a:srgbClr val="3333CC"/>
                </a:solidFill>
                <a:latin typeface="Arial" pitchFamily="34" charset="0"/>
                <a:ea typeface="HG丸ｺﾞｼｯｸM-PRO" pitchFamily="50" charset="-128"/>
                <a:cs typeface="Arial" pitchFamily="34" charset="0"/>
              </a:rPr>
              <a:t>	</a:t>
            </a:r>
            <a:r>
              <a:rPr kumimoji="1" lang="en-US" altLang="ja-JP" dirty="0" smtClean="0">
                <a:solidFill>
                  <a:srgbClr val="3333CC"/>
                </a:solidFill>
                <a:latin typeface="Arial" pitchFamily="34" charset="0"/>
                <a:ea typeface="HG丸ｺﾞｼｯｸM-PRO" pitchFamily="50" charset="-128"/>
                <a:cs typeface="Arial" pitchFamily="34" charset="0"/>
              </a:rPr>
              <a:t>Brown</a:t>
            </a:r>
            <a:r>
              <a:rPr kumimoji="1" lang="ja-JP" altLang="en-US" dirty="0" smtClean="0">
                <a:solidFill>
                  <a:srgbClr val="3333CC"/>
                </a:solidFill>
                <a:latin typeface="Arial" pitchFamily="34" charset="0"/>
                <a:ea typeface="HG丸ｺﾞｼｯｸM-PRO" pitchFamily="50" charset="-128"/>
                <a:cs typeface="Arial" pitchFamily="34" charset="0"/>
              </a:rPr>
              <a:t>：　</a:t>
            </a:r>
            <a:r>
              <a:rPr kumimoji="1" lang="en-US" altLang="ja-JP" dirty="0" smtClean="0">
                <a:solidFill>
                  <a:srgbClr val="3333CC"/>
                </a:solidFill>
                <a:latin typeface="Arial" pitchFamily="34" charset="0"/>
                <a:ea typeface="HG丸ｺﾞｼｯｸM-PRO" pitchFamily="50" charset="-128"/>
                <a:cs typeface="Arial" pitchFamily="34" charset="0"/>
              </a:rPr>
              <a:t>C ~20</a:t>
            </a:r>
          </a:p>
          <a:p>
            <a:r>
              <a:rPr kumimoji="1" lang="en-US" altLang="ja-JP" dirty="0">
                <a:solidFill>
                  <a:srgbClr val="3333CC"/>
                </a:solidFill>
                <a:latin typeface="Arial" pitchFamily="34" charset="0"/>
                <a:ea typeface="HG丸ｺﾞｼｯｸM-PRO" pitchFamily="50" charset="-128"/>
                <a:cs typeface="Arial" pitchFamily="34" charset="0"/>
              </a:rPr>
              <a:t>	</a:t>
            </a:r>
            <a:r>
              <a:rPr kumimoji="1" lang="en-US" altLang="ja-JP" dirty="0" smtClean="0">
                <a:solidFill>
                  <a:srgbClr val="3333CC"/>
                </a:solidFill>
                <a:latin typeface="Arial" pitchFamily="34" charset="0"/>
                <a:ea typeface="HG丸ｺﾞｼｯｸM-PRO" pitchFamily="50" charset="-128"/>
                <a:cs typeface="Arial" pitchFamily="34" charset="0"/>
              </a:rPr>
              <a:t>Purple</a:t>
            </a:r>
            <a:r>
              <a:rPr kumimoji="1" lang="ja-JP" altLang="en-US" dirty="0" smtClean="0">
                <a:solidFill>
                  <a:srgbClr val="3333CC"/>
                </a:solidFill>
                <a:latin typeface="Arial" pitchFamily="34" charset="0"/>
                <a:ea typeface="HG丸ｺﾞｼｯｸM-PRO" pitchFamily="50" charset="-128"/>
                <a:cs typeface="Arial" pitchFamily="34" charset="0"/>
              </a:rPr>
              <a:t>：　</a:t>
            </a:r>
            <a:r>
              <a:rPr kumimoji="1" lang="en-US" altLang="ja-JP" dirty="0" smtClean="0">
                <a:solidFill>
                  <a:srgbClr val="3333CC"/>
                </a:solidFill>
                <a:latin typeface="Arial" pitchFamily="34" charset="0"/>
                <a:ea typeface="HG丸ｺﾞｼｯｸM-PRO" pitchFamily="50" charset="-128"/>
                <a:cs typeface="Arial" pitchFamily="34" charset="0"/>
              </a:rPr>
              <a:t>C</a:t>
            </a:r>
            <a:r>
              <a:rPr lang="ja-JP" altLang="en-US" dirty="0" smtClean="0">
                <a:solidFill>
                  <a:srgbClr val="3333CC"/>
                </a:solidFill>
                <a:latin typeface="Arial" pitchFamily="34" charset="0"/>
                <a:ea typeface="HG丸ｺﾞｼｯｸM-PRO" pitchFamily="50" charset="-128"/>
                <a:cs typeface="Arial" pitchFamily="34" charset="0"/>
              </a:rPr>
              <a:t> </a:t>
            </a:r>
            <a:r>
              <a:rPr lang="en-US" altLang="ja-JP" dirty="0" smtClean="0">
                <a:solidFill>
                  <a:srgbClr val="3333CC"/>
                </a:solidFill>
                <a:latin typeface="Arial" pitchFamily="34" charset="0"/>
                <a:ea typeface="HG丸ｺﾞｼｯｸM-PRO" pitchFamily="50" charset="-128"/>
                <a:cs typeface="Arial" pitchFamily="34" charset="0"/>
              </a:rPr>
              <a:t>10~15</a:t>
            </a:r>
            <a:endParaRPr kumimoji="1" lang="ja-JP" altLang="en-US" dirty="0">
              <a:solidFill>
                <a:srgbClr val="3333CC"/>
              </a:solidFill>
              <a:latin typeface="Arial" pitchFamily="34" charset="0"/>
              <a:ea typeface="HG丸ｺﾞｼｯｸM-PRO" pitchFamily="50" charset="-128"/>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ja-JP" altLang="en-US" sz="2800" b="1" dirty="0" smtClean="0">
                <a:solidFill>
                  <a:srgbClr val="3333CC"/>
                </a:solidFill>
                <a:latin typeface="HG丸ｺﾞｼｯｸM-PRO" pitchFamily="50" charset="-128"/>
                <a:ea typeface="HG丸ｺﾞｼｯｸM-PRO" pitchFamily="50" charset="-128"/>
              </a:rPr>
              <a:t>色の設定（プロセスカラー、特色）</a:t>
            </a:r>
            <a:endParaRPr lang="ja-JP" altLang="en-US" sz="2800" b="1" dirty="0">
              <a:solidFill>
                <a:srgbClr val="3333CC"/>
              </a:solidFill>
              <a:latin typeface="HG丸ｺﾞｼｯｸM-PRO" pitchFamily="50" charset="-128"/>
              <a:ea typeface="HG丸ｺﾞｼｯｸM-PRO" pitchFamily="50" charset="-128"/>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 y="1340768"/>
            <a:ext cx="8143875" cy="538324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en-US" altLang="ja-JP" sz="3200" b="1" dirty="0" smtClean="0">
                <a:solidFill>
                  <a:srgbClr val="3333CC"/>
                </a:solidFill>
                <a:latin typeface="HG丸ｺﾞｼｯｸM-PRO" pitchFamily="50" charset="-128"/>
                <a:ea typeface="HG丸ｺﾞｼｯｸM-PRO" pitchFamily="50" charset="-128"/>
              </a:rPr>
              <a:t>IOF ISOM</a:t>
            </a:r>
            <a:r>
              <a:rPr lang="ja-JP" altLang="en-US" sz="3200" b="1" dirty="0" smtClean="0">
                <a:solidFill>
                  <a:srgbClr val="3333CC"/>
                </a:solidFill>
                <a:latin typeface="HG丸ｺﾞｼｯｸM-PRO" pitchFamily="50" charset="-128"/>
                <a:ea typeface="HG丸ｺﾞｼｯｸM-PRO" pitchFamily="50" charset="-128"/>
              </a:rPr>
              <a:t>改訂プロジェクト</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632700" cy="46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a:t>
            </a:r>
            <a:r>
              <a:rPr lang="ja-JP" altLang="en-US" sz="2400" dirty="0" smtClean="0">
                <a:solidFill>
                  <a:srgbClr val="3333CC"/>
                </a:solidFill>
                <a:latin typeface="Arial" pitchFamily="34" charset="0"/>
                <a:ea typeface="HG丸ｺﾞｼｯｸM-PRO" pitchFamily="50" charset="-128"/>
                <a:cs typeface="Arial" pitchFamily="34" charset="0"/>
              </a:rPr>
              <a:t>経緯</a:t>
            </a:r>
            <a:r>
              <a:rPr lang="en-US" altLang="ja-JP" sz="2400" dirty="0" smtClean="0">
                <a:solidFill>
                  <a:srgbClr val="3333CC"/>
                </a:solidFill>
                <a:latin typeface="Arial" pitchFamily="34" charset="0"/>
                <a:ea typeface="HG丸ｺﾞｼｯｸM-PRO" pitchFamily="50" charset="-128"/>
                <a:cs typeface="Arial" pitchFamily="34" charset="0"/>
              </a:rPr>
              <a:t>】</a:t>
            </a: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2008.1</a:t>
            </a:r>
            <a:r>
              <a:rPr lang="ja-JP" altLang="en-US"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MC</a:t>
            </a:r>
            <a:r>
              <a:rPr lang="ja-JP" altLang="en-US" sz="2400" dirty="0" smtClean="0">
                <a:solidFill>
                  <a:srgbClr val="3333CC"/>
                </a:solidFill>
                <a:latin typeface="Arial" pitchFamily="34" charset="0"/>
                <a:ea typeface="HG丸ｺﾞｼｯｸM-PRO" pitchFamily="50" charset="-128"/>
                <a:cs typeface="Arial" pitchFamily="34" charset="0"/>
              </a:rPr>
              <a:t>内にプロジェクト設置（</a:t>
            </a:r>
            <a:r>
              <a:rPr lang="en-US" altLang="ja-JP" sz="2400" dirty="0" smtClean="0">
                <a:solidFill>
                  <a:srgbClr val="3333CC"/>
                </a:solidFill>
                <a:latin typeface="Arial" pitchFamily="34" charset="0"/>
                <a:ea typeface="HG丸ｺﾞｼｯｸM-PRO" pitchFamily="50" charset="-128"/>
                <a:cs typeface="Arial" pitchFamily="34" charset="0"/>
              </a:rPr>
              <a:t>Thomas </a:t>
            </a:r>
            <a:r>
              <a:rPr lang="en-US" altLang="ja-JP" sz="2400" dirty="0" err="1" smtClean="0">
                <a:solidFill>
                  <a:srgbClr val="3333CC"/>
                </a:solidFill>
                <a:latin typeface="Arial" pitchFamily="34" charset="0"/>
                <a:ea typeface="HG丸ｺﾞｼｯｸM-PRO" pitchFamily="50" charset="-128"/>
                <a:cs typeface="Arial" pitchFamily="34" charset="0"/>
              </a:rPr>
              <a:t>Gloor</a:t>
            </a:r>
            <a:r>
              <a:rPr lang="ja-JP" altLang="en-US" sz="2400" dirty="0" smtClean="0">
                <a:solidFill>
                  <a:srgbClr val="3333CC"/>
                </a:solidFill>
                <a:latin typeface="Arial" pitchFamily="34" charset="0"/>
                <a:ea typeface="HG丸ｺﾞｼｯｸM-PRO" pitchFamily="50" charset="-128"/>
                <a:cs typeface="Arial" pitchFamily="34" charset="0"/>
              </a:rPr>
              <a:t>）　</a:t>
            </a:r>
            <a:endParaRPr lang="en-US" altLang="ja-JP" sz="2400" dirty="0" smtClean="0">
              <a:solidFill>
                <a:srgbClr val="3333CC"/>
              </a:solidFill>
              <a:latin typeface="Arial" pitchFamily="34" charset="0"/>
              <a:ea typeface="HG丸ｺﾞｼｯｸM-PRO" pitchFamily="50" charset="-128"/>
              <a:cs typeface="Arial" pitchFamily="34" charset="0"/>
            </a:endParaRPr>
          </a:p>
          <a:p>
            <a:pPr marL="609600" indent="-609600">
              <a:lnSpc>
                <a:spcPct val="90000"/>
              </a:lnSpc>
            </a:pP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RG</a:t>
            </a:r>
            <a:r>
              <a:rPr lang="ja-JP" altLang="en-US" sz="2000" dirty="0" smtClean="0">
                <a:solidFill>
                  <a:srgbClr val="3333CC"/>
                </a:solidFill>
                <a:latin typeface="Arial" pitchFamily="34" charset="0"/>
                <a:ea typeface="HG丸ｺﾞｼｯｸM-PRO" pitchFamily="50" charset="-128"/>
                <a:cs typeface="Arial" pitchFamily="34" charset="0"/>
              </a:rPr>
              <a:t>メンバーに羽鳥氏</a:t>
            </a: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2008.9</a:t>
            </a:r>
            <a:r>
              <a:rPr lang="ja-JP" altLang="en-US" sz="2400" dirty="0" smtClean="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ISOM</a:t>
            </a:r>
            <a:r>
              <a:rPr lang="ja-JP" altLang="en-US" sz="2400" dirty="0" smtClean="0">
                <a:solidFill>
                  <a:srgbClr val="3333CC"/>
                </a:solidFill>
                <a:latin typeface="Arial" pitchFamily="34" charset="0"/>
                <a:ea typeface="HG丸ｺﾞｼｯｸM-PRO" pitchFamily="50" charset="-128"/>
                <a:cs typeface="Arial" pitchFamily="34" charset="0"/>
              </a:rPr>
              <a:t>の改訂について各国に通知（</a:t>
            </a:r>
            <a:r>
              <a:rPr lang="en-US" altLang="ja-JP" sz="2400" dirty="0" smtClean="0">
                <a:solidFill>
                  <a:srgbClr val="3333CC"/>
                </a:solidFill>
                <a:latin typeface="Arial" pitchFamily="34" charset="0"/>
                <a:ea typeface="HG丸ｺﾞｼｯｸM-PRO" pitchFamily="50" charset="-128"/>
                <a:cs typeface="Arial" pitchFamily="34" charset="0"/>
              </a:rPr>
              <a:t>1st Call</a:t>
            </a:r>
            <a:r>
              <a:rPr lang="ja-JP" altLang="en-US" sz="2400" dirty="0" smtClean="0">
                <a:solidFill>
                  <a:srgbClr val="3333CC"/>
                </a:solidFill>
                <a:latin typeface="Arial" pitchFamily="34" charset="0"/>
                <a:ea typeface="HG丸ｺﾞｼｯｸM-PRO" pitchFamily="50" charset="-128"/>
                <a:cs typeface="Arial" pitchFamily="34" charset="0"/>
              </a:rPr>
              <a:t>）</a:t>
            </a:r>
            <a:endParaRPr lang="en-US" altLang="ja-JP" sz="2400" dirty="0" smtClean="0">
              <a:solidFill>
                <a:srgbClr val="3333CC"/>
              </a:solidFill>
              <a:latin typeface="Arial" pitchFamily="34" charset="0"/>
              <a:ea typeface="HG丸ｺﾞｼｯｸM-PRO" pitchFamily="50" charset="-128"/>
              <a:cs typeface="Arial" pitchFamily="34" charset="0"/>
            </a:endParaRP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2009.1</a:t>
            </a:r>
            <a:r>
              <a:rPr lang="ja-JP" altLang="en-US" sz="2400" dirty="0" smtClean="0">
                <a:solidFill>
                  <a:srgbClr val="3333CC"/>
                </a:solidFill>
                <a:latin typeface="Arial" pitchFamily="34" charset="0"/>
                <a:ea typeface="HG丸ｺﾞｼｯｸM-PRO" pitchFamily="50" charset="-128"/>
                <a:cs typeface="Arial" pitchFamily="34" charset="0"/>
              </a:rPr>
              <a:t>　各国からのコメントを基に整理</a:t>
            </a: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2009~</a:t>
            </a:r>
            <a:r>
              <a:rPr lang="ja-JP" altLang="en-US" sz="2400" dirty="0" smtClean="0">
                <a:solidFill>
                  <a:srgbClr val="3333CC"/>
                </a:solidFill>
                <a:latin typeface="Arial" pitchFamily="34" charset="0"/>
                <a:ea typeface="HG丸ｺﾞｼｯｸM-PRO" pitchFamily="50" charset="-128"/>
                <a:cs typeface="Arial" pitchFamily="34" charset="0"/>
              </a:rPr>
              <a:t>　 検討開始　</a:t>
            </a:r>
            <a:r>
              <a:rPr lang="en-US" altLang="ja-JP" sz="2400" dirty="0" smtClean="0">
                <a:solidFill>
                  <a:srgbClr val="3333CC"/>
                </a:solidFill>
                <a:latin typeface="Arial" pitchFamily="34" charset="0"/>
                <a:ea typeface="HG丸ｺﾞｼｯｸM-PRO" pitchFamily="50" charset="-128"/>
                <a:cs typeface="Arial" pitchFamily="34" charset="0"/>
              </a:rPr>
              <a:t>Wiki</a:t>
            </a:r>
            <a:r>
              <a:rPr lang="ja-JP" altLang="en-US" sz="2400" dirty="0" smtClean="0">
                <a:solidFill>
                  <a:srgbClr val="3333CC"/>
                </a:solidFill>
                <a:latin typeface="Arial" pitchFamily="34" charset="0"/>
                <a:ea typeface="HG丸ｺﾞｼｯｸM-PRO" pitchFamily="50" charset="-128"/>
                <a:cs typeface="Arial" pitchFamily="34" charset="0"/>
              </a:rPr>
              <a:t>を利用（</a:t>
            </a:r>
            <a:r>
              <a:rPr lang="en-US" altLang="ja-JP" sz="2400" dirty="0" smtClean="0">
                <a:solidFill>
                  <a:srgbClr val="3333CC"/>
                </a:solidFill>
                <a:latin typeface="Arial" pitchFamily="34" charset="0"/>
                <a:ea typeface="HG丸ｺﾞｼｯｸM-PRO" pitchFamily="50" charset="-128"/>
                <a:cs typeface="Arial" pitchFamily="34" charset="0"/>
              </a:rPr>
              <a:t>www.iomaps.org</a:t>
            </a:r>
            <a:r>
              <a:rPr lang="ja-JP" altLang="en-US" sz="2400" dirty="0" smtClean="0">
                <a:solidFill>
                  <a:srgbClr val="3333CC"/>
                </a:solidFill>
                <a:latin typeface="Arial" pitchFamily="34" charset="0"/>
                <a:ea typeface="HG丸ｺﾞｼｯｸM-PRO" pitchFamily="50" charset="-128"/>
                <a:cs typeface="Arial" pitchFamily="34" charset="0"/>
              </a:rPr>
              <a:t>）</a:t>
            </a:r>
            <a:endParaRPr lang="en-US" altLang="ja-JP" sz="2400" dirty="0" smtClean="0">
              <a:solidFill>
                <a:srgbClr val="3333CC"/>
              </a:solidFill>
              <a:latin typeface="Arial" pitchFamily="34" charset="0"/>
              <a:ea typeface="HG丸ｺﾞｼｯｸM-PRO" pitchFamily="50" charset="-128"/>
              <a:cs typeface="Arial" pitchFamily="34" charset="0"/>
            </a:endParaRPr>
          </a:p>
          <a:p>
            <a:pPr marL="1714500" lvl="3" indent="-342900">
              <a:lnSpc>
                <a:spcPct val="90000"/>
              </a:lnSpc>
              <a:spcBef>
                <a:spcPct val="20000"/>
              </a:spcBef>
              <a:buFontTx/>
              <a:buChar char="-"/>
            </a:pPr>
            <a:r>
              <a:rPr lang="ja-JP" altLang="en-US" sz="2000" dirty="0" smtClean="0">
                <a:solidFill>
                  <a:srgbClr val="3333CC"/>
                </a:solidFill>
                <a:latin typeface="Arial" pitchFamily="34" charset="0"/>
                <a:ea typeface="HG丸ｺﾞｼｯｸM-PRO" pitchFamily="50" charset="-128"/>
                <a:cs typeface="Arial" pitchFamily="34" charset="0"/>
              </a:rPr>
              <a:t>記号の見直し</a:t>
            </a:r>
            <a:endParaRPr lang="en-US" altLang="ja-JP" sz="2000" dirty="0" smtClean="0">
              <a:solidFill>
                <a:srgbClr val="3333CC"/>
              </a:solidFill>
              <a:latin typeface="Arial" pitchFamily="34" charset="0"/>
              <a:ea typeface="HG丸ｺﾞｼｯｸM-PRO" pitchFamily="50" charset="-128"/>
              <a:cs typeface="Arial" pitchFamily="34" charset="0"/>
            </a:endParaRPr>
          </a:p>
          <a:p>
            <a:pPr marL="1714500" lvl="3" indent="-342900">
              <a:lnSpc>
                <a:spcPct val="90000"/>
              </a:lnSpc>
              <a:spcBef>
                <a:spcPct val="20000"/>
              </a:spcBef>
              <a:buFontTx/>
              <a:buChar char="-"/>
            </a:pPr>
            <a:r>
              <a:rPr lang="ja-JP" altLang="en-US" sz="2000" dirty="0" smtClean="0">
                <a:solidFill>
                  <a:srgbClr val="3333CC"/>
                </a:solidFill>
                <a:latin typeface="Arial" pitchFamily="34" charset="0"/>
                <a:ea typeface="HG丸ｺﾞｼｯｸM-PRO" pitchFamily="50" charset="-128"/>
                <a:cs typeface="Arial" pitchFamily="34" charset="0"/>
              </a:rPr>
              <a:t>色（印刷）</a:t>
            </a:r>
            <a:endParaRPr lang="en-US" altLang="ja-JP" sz="2000" dirty="0">
              <a:solidFill>
                <a:srgbClr val="3333CC"/>
              </a:solidFill>
              <a:latin typeface="Arial" pitchFamily="34" charset="0"/>
              <a:ea typeface="HG丸ｺﾞｼｯｸM-PRO" pitchFamily="50" charset="-128"/>
              <a:cs typeface="Arial" pitchFamily="34" charset="0"/>
            </a:endParaRPr>
          </a:p>
          <a:p>
            <a:pPr marL="1714500" lvl="3" indent="-342900">
              <a:lnSpc>
                <a:spcPct val="90000"/>
              </a:lnSpc>
              <a:spcBef>
                <a:spcPct val="20000"/>
              </a:spcBef>
              <a:buFontTx/>
              <a:buChar char="-"/>
            </a:pPr>
            <a:r>
              <a:rPr lang="ja-JP" altLang="en-US" sz="2000" dirty="0" smtClean="0">
                <a:solidFill>
                  <a:srgbClr val="3333CC"/>
                </a:solidFill>
                <a:latin typeface="Arial" pitchFamily="34" charset="0"/>
                <a:ea typeface="HG丸ｺﾞｼｯｸM-PRO" pitchFamily="50" charset="-128"/>
                <a:cs typeface="Arial" pitchFamily="34" charset="0"/>
              </a:rPr>
              <a:t>色弱者への対応</a:t>
            </a: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2012.11  Draft</a:t>
            </a:r>
            <a:r>
              <a:rPr lang="ja-JP" altLang="en-US" sz="2400" dirty="0" smtClean="0">
                <a:solidFill>
                  <a:srgbClr val="3333CC"/>
                </a:solidFill>
                <a:latin typeface="Arial" pitchFamily="34" charset="0"/>
                <a:ea typeface="HG丸ｺﾞｼｯｸM-PRO" pitchFamily="50" charset="-128"/>
                <a:cs typeface="Arial" pitchFamily="34" charset="0"/>
              </a:rPr>
              <a:t>について、</a:t>
            </a:r>
            <a:r>
              <a:rPr lang="en-US" altLang="ja-JP" sz="2400" dirty="0" smtClean="0">
                <a:solidFill>
                  <a:srgbClr val="3333CC"/>
                </a:solidFill>
                <a:latin typeface="Arial" pitchFamily="34" charset="0"/>
                <a:ea typeface="HG丸ｺﾞｼｯｸM-PRO" pitchFamily="50" charset="-128"/>
                <a:cs typeface="Arial" pitchFamily="34" charset="0"/>
              </a:rPr>
              <a:t>RG</a:t>
            </a:r>
            <a:r>
              <a:rPr lang="ja-JP" altLang="en-US" sz="2400" dirty="0" smtClean="0">
                <a:solidFill>
                  <a:srgbClr val="3333CC"/>
                </a:solidFill>
                <a:latin typeface="Arial" pitchFamily="34" charset="0"/>
                <a:ea typeface="HG丸ｺﾞｼｯｸM-PRO" pitchFamily="50" charset="-128"/>
                <a:cs typeface="Arial" pitchFamily="34" charset="0"/>
              </a:rPr>
              <a:t>メンバーに送付</a:t>
            </a:r>
          </a:p>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2013.5</a:t>
            </a:r>
            <a:r>
              <a:rPr lang="ja-JP" altLang="en-US" sz="2400" dirty="0" smtClean="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FF00FF"/>
                </a:solidFill>
                <a:latin typeface="Arial" pitchFamily="34" charset="0"/>
                <a:ea typeface="HG丸ｺﾞｼｯｸM-PRO" pitchFamily="50" charset="-128"/>
                <a:cs typeface="Arial" pitchFamily="34" charset="0"/>
              </a:rPr>
              <a:t>2nd Draft</a:t>
            </a:r>
            <a:r>
              <a:rPr lang="ja-JP" altLang="en-US" sz="2400" dirty="0" smtClean="0">
                <a:solidFill>
                  <a:srgbClr val="FF00FF"/>
                </a:solidFill>
                <a:latin typeface="Arial" pitchFamily="34" charset="0"/>
                <a:ea typeface="HG丸ｺﾞｼｯｸM-PRO" pitchFamily="50" charset="-128"/>
                <a:cs typeface="Arial" pitchFamily="34" charset="0"/>
              </a:rPr>
              <a:t>を各国に送付（</a:t>
            </a:r>
            <a:r>
              <a:rPr lang="en-US" altLang="ja-JP" sz="2400" dirty="0" smtClean="0">
                <a:solidFill>
                  <a:srgbClr val="FF00FF"/>
                </a:solidFill>
                <a:latin typeface="Arial" pitchFamily="34" charset="0"/>
                <a:ea typeface="HG丸ｺﾞｼｯｸM-PRO" pitchFamily="50" charset="-128"/>
                <a:cs typeface="Arial" pitchFamily="34" charset="0"/>
              </a:rPr>
              <a:t>7/1</a:t>
            </a:r>
            <a:r>
              <a:rPr lang="ja-JP" altLang="en-US" sz="2400" dirty="0" smtClean="0">
                <a:solidFill>
                  <a:srgbClr val="FF00FF"/>
                </a:solidFill>
                <a:latin typeface="Arial" pitchFamily="34" charset="0"/>
                <a:ea typeface="HG丸ｺﾞｼｯｸM-PRO" pitchFamily="50" charset="-128"/>
                <a:cs typeface="Arial" pitchFamily="34" charset="0"/>
              </a:rPr>
              <a:t>締切）</a:t>
            </a:r>
          </a:p>
          <a:p>
            <a:pPr marL="609600" indent="-609600">
              <a:lnSpc>
                <a:spcPct val="90000"/>
              </a:lnSpc>
              <a:spcBef>
                <a:spcPct val="20000"/>
              </a:spcBef>
            </a:pPr>
            <a:endParaRPr lang="ja-JP" altLang="en-US" sz="24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02026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en-US" altLang="ja-JP" sz="3200" b="1" dirty="0" smtClean="0">
                <a:solidFill>
                  <a:srgbClr val="3333CC"/>
                </a:solidFill>
                <a:latin typeface="HG丸ｺﾞｼｯｸM-PRO" pitchFamily="50" charset="-128"/>
                <a:ea typeface="HG丸ｺﾞｼｯｸM-PRO" pitchFamily="50" charset="-128"/>
              </a:rPr>
              <a:t>ISOM</a:t>
            </a:r>
            <a:r>
              <a:rPr lang="ja-JP" altLang="en-US" sz="3200" b="1" dirty="0" smtClean="0">
                <a:solidFill>
                  <a:srgbClr val="3333CC"/>
                </a:solidFill>
                <a:latin typeface="HG丸ｺﾞｼｯｸM-PRO" pitchFamily="50" charset="-128"/>
                <a:ea typeface="HG丸ｺﾞｼｯｸM-PRO" pitchFamily="50" charset="-128"/>
              </a:rPr>
              <a:t>改訂ドラフトの概要</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632700" cy="46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ISOM2000</a:t>
            </a:r>
            <a:r>
              <a:rPr lang="ja-JP" altLang="en-US" sz="2400" dirty="0" smtClean="0">
                <a:solidFill>
                  <a:srgbClr val="3333CC"/>
                </a:solidFill>
                <a:latin typeface="Arial" pitchFamily="34" charset="0"/>
                <a:ea typeface="HG丸ｺﾞｼｯｸM-PRO" pitchFamily="50" charset="-128"/>
                <a:cs typeface="Arial" pitchFamily="34" charset="0"/>
              </a:rPr>
              <a:t>は広く受け入れられており、大きな変更はない</a:t>
            </a:r>
          </a:p>
          <a:p>
            <a:pPr marL="609600" indent="-609600">
              <a:lnSpc>
                <a:spcPct val="90000"/>
              </a:lnSpc>
              <a:spcBef>
                <a:spcPct val="200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記号と図化情報（色、形、大きさなど）の見直し</a:t>
            </a:r>
          </a:p>
          <a:p>
            <a:pPr marL="609600" indent="-609600" algn="ctr">
              <a:lnSpc>
                <a:spcPct val="90000"/>
              </a:lnSpc>
              <a:spcBef>
                <a:spcPct val="20000"/>
              </a:spcBef>
            </a:pPr>
            <a:r>
              <a:rPr lang="ja-JP" altLang="en-US" sz="2400" dirty="0" smtClean="0">
                <a:solidFill>
                  <a:srgbClr val="3333CC"/>
                </a:solidFill>
                <a:latin typeface="Arial" pitchFamily="34" charset="0"/>
                <a:ea typeface="HG丸ｺﾞｼｯｸM-PRO" pitchFamily="50" charset="-128"/>
                <a:cs typeface="Arial" pitchFamily="34" charset="0"/>
              </a:rPr>
              <a:t>～～～～～～～～～～</a:t>
            </a:r>
          </a:p>
          <a:p>
            <a:pPr marL="609600" indent="-609600">
              <a:lnSpc>
                <a:spcPct val="90000"/>
              </a:lnSpc>
              <a:spcBef>
                <a:spcPct val="20000"/>
              </a:spcBef>
              <a:buFont typeface="Arial" pitchFamily="34" charset="0"/>
              <a:buChar char="•"/>
            </a:pPr>
            <a:r>
              <a:rPr lang="en-US" altLang="ja-JP" sz="2400" dirty="0" err="1" smtClean="0">
                <a:solidFill>
                  <a:srgbClr val="3333CC"/>
                </a:solidFill>
                <a:latin typeface="Arial" pitchFamily="34" charset="0"/>
                <a:ea typeface="HG丸ｺﾞｼｯｸM-PRO" pitchFamily="50" charset="-128"/>
                <a:cs typeface="Arial" pitchFamily="34" charset="0"/>
              </a:rPr>
              <a:t>Runnability</a:t>
            </a:r>
            <a:r>
              <a:rPr lang="ja-JP" altLang="en-US" sz="2400" dirty="0" smtClean="0">
                <a:solidFill>
                  <a:srgbClr val="3333CC"/>
                </a:solidFill>
                <a:latin typeface="Arial" pitchFamily="34" charset="0"/>
                <a:ea typeface="HG丸ｺﾞｼｯｸM-PRO" pitchFamily="50" charset="-128"/>
                <a:cs typeface="Arial" pitchFamily="34" charset="0"/>
              </a:rPr>
              <a:t>（走行度）が</a:t>
            </a:r>
            <a:r>
              <a:rPr lang="en-US" altLang="ja-JP" sz="2400" dirty="0" smtClean="0">
                <a:solidFill>
                  <a:srgbClr val="3333CC"/>
                </a:solidFill>
                <a:latin typeface="Arial" pitchFamily="34" charset="0"/>
                <a:ea typeface="HG丸ｺﾞｼｯｸM-PRO" pitchFamily="50" charset="-128"/>
                <a:cs typeface="Arial" pitchFamily="34" charset="0"/>
              </a:rPr>
              <a:t>5</a:t>
            </a:r>
            <a:r>
              <a:rPr lang="ja-JP" altLang="en-US" sz="2400" dirty="0" smtClean="0">
                <a:solidFill>
                  <a:srgbClr val="3333CC"/>
                </a:solidFill>
                <a:latin typeface="Arial" pitchFamily="34" charset="0"/>
                <a:ea typeface="HG丸ｺﾞｼｯｸM-PRO" pitchFamily="50" charset="-128"/>
                <a:cs typeface="Arial" pitchFamily="34" charset="0"/>
              </a:rPr>
              <a:t>段階に</a:t>
            </a:r>
            <a:endParaRPr lang="en-US" altLang="ja-JP" sz="2400" dirty="0" smtClean="0">
              <a:solidFill>
                <a:srgbClr val="3333CC"/>
              </a:solidFill>
              <a:latin typeface="Arial" pitchFamily="34" charset="0"/>
              <a:ea typeface="HG丸ｺﾞｼｯｸM-PRO" pitchFamily="50" charset="-128"/>
              <a:cs typeface="Arial" pitchFamily="34" charset="0"/>
            </a:endParaRPr>
          </a:p>
          <a:p>
            <a:pPr>
              <a:lnSpc>
                <a:spcPct val="90000"/>
              </a:lnSpc>
              <a:spcBef>
                <a:spcPct val="20000"/>
              </a:spcBef>
            </a:pP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	Impassable</a:t>
            </a:r>
            <a:r>
              <a:rPr lang="ja-JP" altLang="en-US" sz="2400" dirty="0" smtClean="0">
                <a:solidFill>
                  <a:srgbClr val="3333CC"/>
                </a:solidFill>
                <a:latin typeface="Arial" pitchFamily="34" charset="0"/>
                <a:ea typeface="HG丸ｺﾞｼｯｸM-PRO" pitchFamily="50" charset="-128"/>
                <a:cs typeface="Arial" pitchFamily="34" charset="0"/>
              </a:rPr>
              <a:t>（</a:t>
            </a:r>
            <a:r>
              <a:rPr lang="en-US" altLang="ja-JP" sz="2400" dirty="0" smtClean="0">
                <a:solidFill>
                  <a:srgbClr val="3333CC"/>
                </a:solidFill>
                <a:latin typeface="Arial" pitchFamily="34" charset="0"/>
                <a:ea typeface="HG丸ｺﾞｼｯｸM-PRO" pitchFamily="50" charset="-128"/>
                <a:cs typeface="Arial" pitchFamily="34" charset="0"/>
              </a:rPr>
              <a:t>0%,</a:t>
            </a:r>
            <a:r>
              <a:rPr lang="ja-JP" altLang="en-US"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ISSOM421</a:t>
            </a:r>
            <a:r>
              <a:rPr lang="ja-JP" altLang="en-US" sz="2400" dirty="0" smtClean="0">
                <a:solidFill>
                  <a:srgbClr val="3333CC"/>
                </a:solidFill>
                <a:latin typeface="Arial" pitchFamily="34" charset="0"/>
                <a:ea typeface="HG丸ｺﾞｼｯｸM-PRO" pitchFamily="50" charset="-128"/>
                <a:cs typeface="Arial" pitchFamily="34" charset="0"/>
              </a:rPr>
              <a:t>）を追加</a:t>
            </a:r>
          </a:p>
          <a:p>
            <a:pPr marL="609600" indent="-609600">
              <a:lnSpc>
                <a:spcPct val="90000"/>
              </a:lnSpc>
              <a:spcBef>
                <a:spcPct val="20000"/>
              </a:spcBef>
              <a:buFont typeface="Arial" pitchFamily="34" charset="0"/>
              <a:buChar char="•"/>
            </a:pPr>
            <a:r>
              <a:rPr lang="en-US" altLang="ja-JP" sz="2400" dirty="0" err="1" smtClean="0">
                <a:solidFill>
                  <a:srgbClr val="3333CC"/>
                </a:solidFill>
                <a:latin typeface="Arial" pitchFamily="34" charset="0"/>
                <a:ea typeface="HG丸ｺﾞｼｯｸM-PRO" pitchFamily="50" charset="-128"/>
                <a:cs typeface="Arial" pitchFamily="34" charset="0"/>
              </a:rPr>
              <a:t>Georeferencing</a:t>
            </a:r>
            <a:r>
              <a:rPr lang="ja-JP" altLang="en-US" sz="2400" dirty="0" smtClean="0">
                <a:solidFill>
                  <a:srgbClr val="3333CC"/>
                </a:solidFill>
                <a:latin typeface="Arial" pitchFamily="34" charset="0"/>
                <a:ea typeface="HG丸ｺﾞｼｯｸM-PRO" pitchFamily="50" charset="-128"/>
                <a:cs typeface="Arial" pitchFamily="34" charset="0"/>
              </a:rPr>
              <a:t>（地理参照）を推奨</a:t>
            </a:r>
            <a:endParaRPr lang="en-US" altLang="ja-JP" sz="2400" dirty="0" smtClean="0">
              <a:solidFill>
                <a:srgbClr val="3333CC"/>
              </a:solidFill>
              <a:latin typeface="Arial" pitchFamily="34" charset="0"/>
              <a:ea typeface="HG丸ｺﾞｼｯｸM-PRO" pitchFamily="50" charset="-128"/>
              <a:cs typeface="Arial" pitchFamily="34" charset="0"/>
            </a:endParaRPr>
          </a:p>
          <a:p>
            <a:pPr>
              <a:lnSpc>
                <a:spcPct val="90000"/>
              </a:lnSpc>
              <a:spcBef>
                <a:spcPct val="20000"/>
              </a:spcBef>
            </a:pP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DEM</a:t>
            </a:r>
            <a:r>
              <a:rPr lang="ja-JP" altLang="en-US" sz="2000" dirty="0" err="1" smtClean="0">
                <a:solidFill>
                  <a:srgbClr val="3333CC"/>
                </a:solidFill>
                <a:latin typeface="Arial" pitchFamily="34" charset="0"/>
                <a:ea typeface="HG丸ｺﾞｼｯｸM-PRO" pitchFamily="50" charset="-128"/>
                <a:cs typeface="Arial" pitchFamily="34" charset="0"/>
              </a:rPr>
              <a:t>、</a:t>
            </a:r>
            <a:r>
              <a:rPr lang="ja-JP" altLang="en-US" sz="2000" dirty="0" smtClean="0">
                <a:solidFill>
                  <a:srgbClr val="3333CC"/>
                </a:solidFill>
                <a:latin typeface="Arial" pitchFamily="34" charset="0"/>
                <a:ea typeface="HG丸ｺﾞｼｯｸM-PRO" pitchFamily="50" charset="-128"/>
                <a:cs typeface="Arial" pitchFamily="34" charset="0"/>
              </a:rPr>
              <a:t>航空写真、</a:t>
            </a:r>
            <a:r>
              <a:rPr lang="en-US" altLang="ja-JP" sz="2000" dirty="0" smtClean="0">
                <a:solidFill>
                  <a:srgbClr val="3333CC"/>
                </a:solidFill>
                <a:latin typeface="Arial" pitchFamily="34" charset="0"/>
                <a:ea typeface="HG丸ｺﾞｼｯｸM-PRO" pitchFamily="50" charset="-128"/>
                <a:cs typeface="Arial" pitchFamily="34" charset="0"/>
              </a:rPr>
              <a:t>GPS</a:t>
            </a:r>
            <a:r>
              <a:rPr lang="ja-JP" altLang="en-US" sz="2000" dirty="0" smtClean="0">
                <a:solidFill>
                  <a:srgbClr val="3333CC"/>
                </a:solidFill>
                <a:latin typeface="Arial" pitchFamily="34" charset="0"/>
                <a:ea typeface="HG丸ｺﾞｼｯｸM-PRO" pitchFamily="50" charset="-128"/>
                <a:cs typeface="Arial" pitchFamily="34" charset="0"/>
              </a:rPr>
              <a:t>などへの対応</a:t>
            </a:r>
          </a:p>
          <a:p>
            <a:pPr marL="609600" indent="-609600">
              <a:lnSpc>
                <a:spcPct val="90000"/>
              </a:lnSpc>
              <a:spcBef>
                <a:spcPct val="200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色弱者への配慮</a:t>
            </a:r>
          </a:p>
          <a:p>
            <a:pPr marL="609600" indent="-609600">
              <a:lnSpc>
                <a:spcPct val="90000"/>
              </a:lnSpc>
              <a:spcBef>
                <a:spcPct val="200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地図記号の大きさ</a:t>
            </a:r>
            <a:endParaRPr lang="en-US" altLang="ja-JP" sz="2400" dirty="0" smtClean="0">
              <a:solidFill>
                <a:srgbClr val="3333CC"/>
              </a:solidFill>
              <a:latin typeface="Arial" pitchFamily="34" charset="0"/>
              <a:ea typeface="HG丸ｺﾞｼｯｸM-PRO" pitchFamily="50" charset="-128"/>
              <a:cs typeface="Arial" pitchFamily="34" charset="0"/>
            </a:endParaRPr>
          </a:p>
          <a:p>
            <a:pPr>
              <a:lnSpc>
                <a:spcPct val="90000"/>
              </a:lnSpc>
              <a:spcBef>
                <a:spcPct val="20000"/>
              </a:spcBef>
            </a:pP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最小寸法（テレイン上、地図上）</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628401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～地 形 ①～</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848798" cy="46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101 Contour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102 Index contour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103 Form line (((</a:t>
            </a:r>
            <a:r>
              <a:rPr lang="en-US" altLang="ja-JP" sz="2000" dirty="0" smtClean="0">
                <a:solidFill>
                  <a:srgbClr val="FF00FF"/>
                </a:solidFill>
                <a:latin typeface="Arial" pitchFamily="34" charset="0"/>
                <a:ea typeface="HG丸ｺﾞｼｯｸM-PRO" pitchFamily="50" charset="-128"/>
                <a:cs typeface="Arial" pitchFamily="34" charset="0"/>
              </a:rPr>
              <a:t>new / alternative</a:t>
            </a:r>
            <a:r>
              <a:rPr lang="en-US" altLang="ja-JP" sz="2000" dirty="0" smtClean="0">
                <a:solidFill>
                  <a:srgbClr val="3333CC"/>
                </a:solidFill>
                <a:latin typeface="Arial" pitchFamily="34" charset="0"/>
                <a:ea typeface="HG丸ｺﾞｼｯｸM-PRO" pitchFamily="50" charset="-128"/>
                <a:cs typeface="Arial" pitchFamily="34" charset="0"/>
              </a:rPr>
              <a:t> graphical implementations for</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104 Slope line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105 Contour value ((moved to 102 Index contour))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106 Earth bank     </a:t>
            </a:r>
            <a:r>
              <a:rPr lang="en-US" altLang="ja-JP" sz="2000" dirty="0" smtClean="0">
                <a:solidFill>
                  <a:schemeClr val="accent6">
                    <a:lumMod val="60000"/>
                    <a:lumOff val="40000"/>
                  </a:schemeClr>
                </a:solidFill>
                <a:latin typeface="Arial" pitchFamily="34" charset="0"/>
                <a:ea typeface="HG丸ｺﾞｼｯｸM-PRO" pitchFamily="50" charset="-128"/>
                <a:cs typeface="Arial" pitchFamily="34" charset="0"/>
              </a:rPr>
              <a:t>&lt; minimum size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107 Earth wall (((new graphical implementation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108 Ruined earth wall (((new graphical implementation for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109 Erosion gully (((stricter bounds on graphical implementation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110 Small erosion gully (((suggested to reduce the distance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between the dots)))</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857523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～地 形 ②～</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992814" cy="43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111 Knoll ((eliminated))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112 Small knoll</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113 Small elongated knoll</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114 Depression ((eliminated))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115 Small depression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116 Pit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117 Broken ground (((changed to fixed density)))</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119 Very broken ground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118 Special prominent land form feature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 symbol suggested)))</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4774724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Land forms (brown)</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3" name="グループ化 2"/>
          <p:cNvGrpSpPr/>
          <p:nvPr/>
        </p:nvGrpSpPr>
        <p:grpSpPr>
          <a:xfrm>
            <a:off x="107504" y="1732746"/>
            <a:ext cx="8824372" cy="4171406"/>
            <a:chOff x="107504" y="1732746"/>
            <a:chExt cx="8824372" cy="4171406"/>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932801"/>
              <a:ext cx="8824372" cy="3971351"/>
            </a:xfrm>
            <a:prstGeom prst="rect">
              <a:avLst/>
            </a:prstGeom>
          </p:spPr>
        </p:pic>
        <p:sp>
          <p:nvSpPr>
            <p:cNvPr id="5" name="テキスト ボックス 4"/>
            <p:cNvSpPr txBox="1"/>
            <p:nvPr/>
          </p:nvSpPr>
          <p:spPr>
            <a:xfrm>
              <a:off x="467544" y="1732746"/>
              <a:ext cx="1765227"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103 </a:t>
              </a:r>
              <a:r>
                <a:rPr kumimoji="1" lang="en-US" altLang="ja-JP" sz="2000" b="1" dirty="0" err="1" smtClean="0">
                  <a:solidFill>
                    <a:srgbClr val="3333CC"/>
                  </a:solidFill>
                  <a:latin typeface="Arial" pitchFamily="34" charset="0"/>
                  <a:cs typeface="Arial" pitchFamily="34" charset="0"/>
                </a:rPr>
                <a:t>Formline</a:t>
              </a:r>
              <a:endParaRPr kumimoji="1" lang="ja-JP" altLang="en-US" sz="2000" b="1" dirty="0">
                <a:solidFill>
                  <a:srgbClr val="3333CC"/>
                </a:solidFill>
                <a:latin typeface="Arial" pitchFamily="34" charset="0"/>
                <a:cs typeface="Arial" pitchFamily="34" charset="0"/>
              </a:endParaRPr>
            </a:p>
          </p:txBody>
        </p:sp>
        <p:sp>
          <p:nvSpPr>
            <p:cNvPr id="10" name="テキスト ボックス 9"/>
            <p:cNvSpPr txBox="1"/>
            <p:nvPr/>
          </p:nvSpPr>
          <p:spPr>
            <a:xfrm>
              <a:off x="467544" y="4253026"/>
              <a:ext cx="1891865"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107 Earth wall</a:t>
              </a:r>
              <a:endParaRPr kumimoji="1" lang="ja-JP" altLang="en-US" sz="2000" b="1" dirty="0">
                <a:solidFill>
                  <a:srgbClr val="3333CC"/>
                </a:solidFill>
                <a:latin typeface="Arial" pitchFamily="34" charset="0"/>
                <a:cs typeface="Arial" pitchFamily="34" charset="0"/>
              </a:endParaRPr>
            </a:p>
          </p:txBody>
        </p:sp>
        <p:sp>
          <p:nvSpPr>
            <p:cNvPr id="11" name="テキスト ボックス 10"/>
            <p:cNvSpPr txBox="1"/>
            <p:nvPr/>
          </p:nvSpPr>
          <p:spPr>
            <a:xfrm>
              <a:off x="4606973" y="1732746"/>
              <a:ext cx="3017429"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110 Small erosion gully</a:t>
              </a:r>
              <a:endParaRPr kumimoji="1" lang="ja-JP" altLang="en-US" sz="2000" b="1" dirty="0">
                <a:solidFill>
                  <a:srgbClr val="3333CC"/>
                </a:solidFill>
                <a:latin typeface="Arial" pitchFamily="34" charset="0"/>
                <a:cs typeface="Arial" pitchFamily="34" charset="0"/>
              </a:endParaRPr>
            </a:p>
          </p:txBody>
        </p:sp>
        <p:sp>
          <p:nvSpPr>
            <p:cNvPr id="13" name="テキスト ボックス 12"/>
            <p:cNvSpPr txBox="1"/>
            <p:nvPr/>
          </p:nvSpPr>
          <p:spPr>
            <a:xfrm>
              <a:off x="4572000" y="2524834"/>
              <a:ext cx="2791405"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115 Small depression</a:t>
              </a:r>
              <a:endParaRPr kumimoji="1" lang="ja-JP" altLang="en-US" sz="2000" b="1" dirty="0">
                <a:solidFill>
                  <a:srgbClr val="3333CC"/>
                </a:solidFill>
                <a:latin typeface="Arial" pitchFamily="34" charset="0"/>
                <a:cs typeface="Arial" pitchFamily="34" charset="0"/>
              </a:endParaRPr>
            </a:p>
          </p:txBody>
        </p:sp>
        <p:sp>
          <p:nvSpPr>
            <p:cNvPr id="14" name="テキスト ボックス 13"/>
            <p:cNvSpPr txBox="1"/>
            <p:nvPr/>
          </p:nvSpPr>
          <p:spPr>
            <a:xfrm>
              <a:off x="4572000" y="3244914"/>
              <a:ext cx="2509277"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117 Broken ground</a:t>
              </a:r>
              <a:endParaRPr kumimoji="1" lang="ja-JP" altLang="en-US" sz="2000" b="1" dirty="0">
                <a:solidFill>
                  <a:srgbClr val="3333CC"/>
                </a:solidFill>
                <a:latin typeface="Arial" pitchFamily="34" charset="0"/>
                <a:cs typeface="Arial" pitchFamily="34" charset="0"/>
              </a:endParaRPr>
            </a:p>
          </p:txBody>
        </p:sp>
        <p:sp>
          <p:nvSpPr>
            <p:cNvPr id="15" name="テキスト ボックス 14"/>
            <p:cNvSpPr txBox="1"/>
            <p:nvPr/>
          </p:nvSpPr>
          <p:spPr>
            <a:xfrm>
              <a:off x="4572000" y="4037002"/>
              <a:ext cx="3093026"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116 Very broken ground</a:t>
              </a:r>
              <a:endParaRPr kumimoji="1" lang="ja-JP" altLang="en-US" sz="2000" b="1" dirty="0">
                <a:solidFill>
                  <a:srgbClr val="3333CC"/>
                </a:solidFill>
                <a:latin typeface="Arial" pitchFamily="34" charset="0"/>
                <a:cs typeface="Arial" pitchFamily="34" charset="0"/>
              </a:endParaRPr>
            </a:p>
          </p:txBody>
        </p:sp>
        <p:sp>
          <p:nvSpPr>
            <p:cNvPr id="16" name="テキスト ボックス 15"/>
            <p:cNvSpPr txBox="1"/>
            <p:nvPr/>
          </p:nvSpPr>
          <p:spPr>
            <a:xfrm>
              <a:off x="4572000" y="4869160"/>
              <a:ext cx="4270977"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118 Special prominent land </a:t>
              </a:r>
              <a:r>
                <a:rPr lang="en-US" altLang="ja-JP" sz="2000" b="1" dirty="0" smtClean="0">
                  <a:solidFill>
                    <a:srgbClr val="3333CC"/>
                  </a:solidFill>
                  <a:latin typeface="Arial" pitchFamily="34" charset="0"/>
                  <a:cs typeface="Arial" pitchFamily="34" charset="0"/>
                </a:rPr>
                <a:t>form</a:t>
              </a:r>
              <a:endParaRPr kumimoji="1" lang="ja-JP" altLang="en-US" sz="2000" b="1" dirty="0">
                <a:solidFill>
                  <a:srgbClr val="3333CC"/>
                </a:solidFill>
                <a:latin typeface="Arial" pitchFamily="34" charset="0"/>
                <a:cs typeface="Arial" pitchFamily="34" charset="0"/>
              </a:endParaRPr>
            </a:p>
          </p:txBody>
        </p:sp>
        <p:sp>
          <p:nvSpPr>
            <p:cNvPr id="8" name="テキスト ボックス 7"/>
            <p:cNvSpPr txBox="1"/>
            <p:nvPr/>
          </p:nvSpPr>
          <p:spPr>
            <a:xfrm>
              <a:off x="2771800" y="1988840"/>
              <a:ext cx="1512168" cy="369332"/>
            </a:xfrm>
            <a:prstGeom prst="rect">
              <a:avLst/>
            </a:prstGeom>
            <a:noFill/>
          </p:spPr>
          <p:txBody>
            <a:bodyPr wrap="square" rtlCol="0">
              <a:spAutoFit/>
            </a:bodyPr>
            <a:lstStyle/>
            <a:p>
              <a:r>
                <a:rPr lang="ja-JP" altLang="en-US" dirty="0">
                  <a:solidFill>
                    <a:srgbClr val="FF0000"/>
                  </a:solidFill>
                </a:rPr>
                <a:t>（</a:t>
              </a:r>
              <a:r>
                <a:rPr kumimoji="1" lang="en-US" altLang="ja-JP" dirty="0" smtClean="0">
                  <a:solidFill>
                    <a:srgbClr val="FF0000"/>
                  </a:solidFill>
                </a:rPr>
                <a:t>ISOM2000</a:t>
              </a:r>
              <a:r>
                <a:rPr kumimoji="1" lang="ja-JP" altLang="en-US" dirty="0" smtClean="0">
                  <a:solidFill>
                    <a:srgbClr val="FF0000"/>
                  </a:solidFill>
                </a:rPr>
                <a:t>）</a:t>
              </a:r>
              <a:endParaRPr kumimoji="1" lang="ja-JP" altLang="en-US" dirty="0">
                <a:solidFill>
                  <a:srgbClr val="FF0000"/>
                </a:solidFill>
              </a:endParaRPr>
            </a:p>
          </p:txBody>
        </p:sp>
        <p:sp>
          <p:nvSpPr>
            <p:cNvPr id="18" name="テキスト ボックス 17"/>
            <p:cNvSpPr txBox="1"/>
            <p:nvPr/>
          </p:nvSpPr>
          <p:spPr>
            <a:xfrm>
              <a:off x="2771800" y="4571836"/>
              <a:ext cx="1512168" cy="369332"/>
            </a:xfrm>
            <a:prstGeom prst="rect">
              <a:avLst/>
            </a:prstGeom>
            <a:noFill/>
          </p:spPr>
          <p:txBody>
            <a:bodyPr wrap="square" rtlCol="0">
              <a:spAutoFit/>
            </a:bodyPr>
            <a:lstStyle/>
            <a:p>
              <a:r>
                <a:rPr lang="ja-JP" altLang="en-US" dirty="0">
                  <a:solidFill>
                    <a:srgbClr val="FF0000"/>
                  </a:solidFill>
                </a:rPr>
                <a:t>（</a:t>
              </a:r>
              <a:r>
                <a:rPr kumimoji="1" lang="en-US" altLang="ja-JP" dirty="0" smtClean="0">
                  <a:solidFill>
                    <a:srgbClr val="FF0000"/>
                  </a:solidFill>
                </a:rPr>
                <a:t>ISOM2000</a:t>
              </a:r>
              <a:r>
                <a:rPr kumimoji="1" lang="ja-JP" altLang="en-US" dirty="0" smtClean="0">
                  <a:solidFill>
                    <a:srgbClr val="FF0000"/>
                  </a:solidFill>
                </a:rPr>
                <a:t>）</a:t>
              </a:r>
              <a:endParaRPr kumimoji="1" lang="ja-JP" altLang="en-US" dirty="0">
                <a:solidFill>
                  <a:srgbClr val="FF0000"/>
                </a:solidFill>
              </a:endParaRPr>
            </a:p>
          </p:txBody>
        </p:sp>
        <p:sp>
          <p:nvSpPr>
            <p:cNvPr id="9" name="テキスト ボックス 8"/>
            <p:cNvSpPr txBox="1"/>
            <p:nvPr/>
          </p:nvSpPr>
          <p:spPr>
            <a:xfrm>
              <a:off x="2339752" y="4293096"/>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0" name="テキスト ボックス 19"/>
            <p:cNvSpPr txBox="1"/>
            <p:nvPr/>
          </p:nvSpPr>
          <p:spPr>
            <a:xfrm>
              <a:off x="2123728" y="1772816"/>
              <a:ext cx="2402382"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～いずれかまたは２つ</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1" name="テキスト ボックス 20"/>
            <p:cNvSpPr txBox="1"/>
            <p:nvPr/>
          </p:nvSpPr>
          <p:spPr>
            <a:xfrm>
              <a:off x="6261584" y="5432034"/>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4288705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Land forms (brown)</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1152300234"/>
              </p:ext>
            </p:extLst>
          </p:nvPr>
        </p:nvGraphicFramePr>
        <p:xfrm>
          <a:off x="676276" y="1628800"/>
          <a:ext cx="7928172" cy="4851400"/>
        </p:xfrm>
        <a:graphic>
          <a:graphicData uri="http://schemas.openxmlformats.org/drawingml/2006/table">
            <a:tbl>
              <a:tblPr firstRow="1" bandRow="1">
                <a:tableStyleId>{5C22544A-7EE6-4342-B048-85BDC9FD1C3A}</a:tableStyleId>
              </a:tblPr>
              <a:tblGrid>
                <a:gridCol w="2599580"/>
                <a:gridCol w="2016224"/>
                <a:gridCol w="1584176"/>
                <a:gridCol w="1728192"/>
              </a:tblGrid>
              <a:tr h="370840">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103 Form line</a:t>
                      </a:r>
                    </a:p>
                    <a:p>
                      <a:r>
                        <a:rPr kumimoji="1" lang="ja-JP" altLang="en-US" dirty="0" smtClean="0">
                          <a:latin typeface="Arial" pitchFamily="34" charset="0"/>
                          <a:ea typeface="HG丸ｺﾞｼｯｸM-PRO" pitchFamily="50" charset="-128"/>
                          <a:cs typeface="Arial" pitchFamily="34" charset="0"/>
                        </a:rPr>
                        <a:t>　　補助曲線</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4 mm</a:t>
                      </a:r>
                    </a:p>
                    <a:p>
                      <a:pPr algn="ctr"/>
                      <a:r>
                        <a:rPr kumimoji="1" lang="en-US" altLang="ja-JP" dirty="0" smtClean="0">
                          <a:latin typeface="Arial" pitchFamily="34" charset="0"/>
                          <a:ea typeface="HG丸ｺﾞｼｯｸM-PRO" pitchFamily="50" charset="-128"/>
                          <a:cs typeface="Arial" pitchFamily="34" charset="0"/>
                        </a:rPr>
                        <a:t>0.7 mm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60 m</a:t>
                      </a:r>
                    </a:p>
                    <a:p>
                      <a:pPr algn="ctr"/>
                      <a:r>
                        <a:rPr kumimoji="1" lang="en-US" altLang="ja-JP" dirty="0" smtClean="0">
                          <a:latin typeface="Arial" pitchFamily="34" charset="0"/>
                          <a:ea typeface="HG丸ｺﾞｼｯｸM-PRO" pitchFamily="50" charset="-128"/>
                          <a:cs typeface="Arial" pitchFamily="34" charset="0"/>
                        </a:rPr>
                        <a:t>10 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こぶ、凹地</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106 Earth bank</a:t>
                      </a:r>
                    </a:p>
                    <a:p>
                      <a:r>
                        <a:rPr kumimoji="1" lang="ja-JP" altLang="en-US" dirty="0" smtClean="0">
                          <a:latin typeface="Arial" pitchFamily="34" charset="0"/>
                          <a:ea typeface="HG丸ｺﾞｼｯｸM-PRO" pitchFamily="50" charset="-128"/>
                          <a:cs typeface="Arial" pitchFamily="34" charset="0"/>
                        </a:rPr>
                        <a:t>　　土がけ</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0.6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9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107 Earth wall</a:t>
                      </a:r>
                    </a:p>
                    <a:p>
                      <a:r>
                        <a:rPr kumimoji="1" lang="ja-JP" altLang="en-US" dirty="0" smtClean="0">
                          <a:latin typeface="Arial" pitchFamily="34" charset="0"/>
                          <a:ea typeface="HG丸ｺﾞｼｯｸM-PRO" pitchFamily="50" charset="-128"/>
                          <a:cs typeface="Arial" pitchFamily="34" charset="0"/>
                        </a:rPr>
                        <a:t>　　土塁</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 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p>
                    <a:p>
                      <a:r>
                        <a:rPr kumimoji="1" lang="en-US" altLang="ja-JP" dirty="0" smtClean="0">
                          <a:latin typeface="Arial" pitchFamily="34" charset="0"/>
                          <a:ea typeface="HG丸ｺﾞｼｯｸM-PRO" pitchFamily="50" charset="-128"/>
                          <a:cs typeface="Arial" pitchFamily="34" charset="0"/>
                        </a:rPr>
                        <a:t>108 </a:t>
                      </a:r>
                      <a:r>
                        <a:rPr kumimoji="1" lang="ja-JP" altLang="en-US" dirty="0" err="1" smtClean="0">
                          <a:latin typeface="Arial" pitchFamily="34" charset="0"/>
                          <a:ea typeface="HG丸ｺﾞｼｯｸM-PRO" pitchFamily="50" charset="-128"/>
                          <a:cs typeface="Arial" pitchFamily="34" charset="0"/>
                        </a:rPr>
                        <a:t>にも</a:t>
                      </a:r>
                      <a:r>
                        <a:rPr kumimoji="1" lang="ja-JP" altLang="en-US" dirty="0" smtClean="0">
                          <a:latin typeface="Arial" pitchFamily="34" charset="0"/>
                          <a:ea typeface="HG丸ｺﾞｼｯｸM-PRO" pitchFamily="50" charset="-128"/>
                          <a:cs typeface="Arial" pitchFamily="34" charset="0"/>
                        </a:rPr>
                        <a:t>反映</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109 Erosion gully</a:t>
                      </a:r>
                    </a:p>
                    <a:p>
                      <a:r>
                        <a:rPr kumimoji="1" lang="ja-JP" altLang="en-US" dirty="0" smtClean="0">
                          <a:latin typeface="Arial" pitchFamily="34" charset="0"/>
                          <a:ea typeface="HG丸ｺﾞｼｯｸM-PRO" pitchFamily="50" charset="-128"/>
                          <a:cs typeface="Arial" pitchFamily="34" charset="0"/>
                        </a:rPr>
                        <a:t>　　きれつ</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1.6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24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深さ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110 Small erosion gully</a:t>
                      </a:r>
                    </a:p>
                    <a:p>
                      <a:r>
                        <a:rPr kumimoji="1" lang="ja-JP" altLang="en-US" dirty="0" smtClean="0">
                          <a:latin typeface="Arial" pitchFamily="34" charset="0"/>
                          <a:ea typeface="HG丸ｺﾞｼｯｸM-PRO" pitchFamily="50" charset="-128"/>
                          <a:cs typeface="Arial" pitchFamily="34" charset="0"/>
                        </a:rPr>
                        <a:t>　　小さなきれつ</a:t>
                      </a:r>
                      <a:r>
                        <a:rPr kumimoji="1" lang="en-US" altLang="ja-JP" dirty="0" smtClean="0">
                          <a:latin typeface="Arial" pitchFamily="34" charset="0"/>
                          <a:ea typeface="HG丸ｺﾞｼｯｸM-PRO" pitchFamily="50" charset="-128"/>
                          <a:cs typeface="Arial" pitchFamily="34" charset="0"/>
                        </a:rPr>
                        <a:t> </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深さ</a:t>
                      </a:r>
                      <a:r>
                        <a:rPr kumimoji="1" lang="en-US" altLang="ja-JP" dirty="0" smtClean="0">
                          <a:latin typeface="Arial" pitchFamily="34" charset="0"/>
                          <a:ea typeface="HG丸ｺﾞｼｯｸM-PRO" pitchFamily="50" charset="-128"/>
                          <a:cs typeface="Arial" pitchFamily="34" charset="0"/>
                        </a:rPr>
                        <a:t>0.5m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113 Small depression </a:t>
                      </a:r>
                    </a:p>
                    <a:p>
                      <a:r>
                        <a:rPr kumimoji="1" lang="ja-JP" altLang="en-US" dirty="0" smtClean="0">
                          <a:latin typeface="Arial" pitchFamily="34" charset="0"/>
                          <a:ea typeface="HG丸ｺﾞｼｯｸM-PRO" pitchFamily="50" charset="-128"/>
                          <a:cs typeface="Arial" pitchFamily="34" charset="0"/>
                        </a:rPr>
                        <a:t>　　小凹地</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ja-JP" altLang="en-US" dirty="0" smtClean="0">
                          <a:latin typeface="Arial" pitchFamily="34" charset="0"/>
                          <a:ea typeface="HG丸ｺﾞｼｯｸM-PRO" pitchFamily="50" charset="-128"/>
                          <a:cs typeface="Arial" pitchFamily="34" charset="0"/>
                        </a:rPr>
                        <a:t>直径</a:t>
                      </a:r>
                      <a:r>
                        <a:rPr kumimoji="1" lang="en-US" altLang="ja-JP" dirty="0" smtClean="0">
                          <a:latin typeface="Arial" pitchFamily="34" charset="0"/>
                          <a:ea typeface="HG丸ｺﾞｼｯｸM-PRO" pitchFamily="50" charset="-128"/>
                          <a:cs typeface="Arial" pitchFamily="34" charset="0"/>
                        </a:rPr>
                        <a:t>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深さ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117 Broken ground</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　　凹凸地</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 mm x 0.7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 x 12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いずれかが間違い</a:t>
                      </a:r>
                      <a:endParaRPr kumimoji="1" lang="en-US" altLang="ja-JP" dirty="0" smtClean="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3984190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a:t>
            </a:r>
            <a:r>
              <a:rPr lang="ja-JP" altLang="en-US" sz="3200" b="1" dirty="0">
                <a:solidFill>
                  <a:srgbClr val="3333CC"/>
                </a:solidFill>
                <a:latin typeface="HG丸ｺﾞｼｯｸM-PRO" pitchFamily="50" charset="-128"/>
                <a:ea typeface="HG丸ｺﾞｼｯｸM-PRO" pitchFamily="50" charset="-128"/>
              </a:rPr>
              <a:t>岩</a:t>
            </a:r>
            <a:r>
              <a:rPr lang="ja-JP" altLang="en-US" sz="3200" b="1" dirty="0" smtClean="0">
                <a:solidFill>
                  <a:srgbClr val="3333CC"/>
                </a:solidFill>
                <a:latin typeface="HG丸ｺﾞｼｯｸM-PRO" pitchFamily="50" charset="-128"/>
                <a:ea typeface="HG丸ｺﾞｼｯｸM-PRO" pitchFamily="50" charset="-128"/>
              </a:rPr>
              <a:t> ①～</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704782" cy="43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201 Impassable cliff</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202 Rock pillars/cliffs ((eliminated --&gt; see 201))</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203 Passable cliff</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204 Rocky pit or cave (note: changed from "rocky pit")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205 Cave (removed, see 204)</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206 Boulder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207 Large boulder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209 Boulder cluster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208 Boulder field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217 Dense boulder field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211 Open sandy ground</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309025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en-US" altLang="ja-JP" sz="3200" dirty="0" smtClean="0">
                <a:solidFill>
                  <a:srgbClr val="3333CC"/>
                </a:solidFill>
                <a:latin typeface="Arial" pitchFamily="34" charset="0"/>
                <a:ea typeface="HG丸ｺﾞｼｯｸM-PRO" pitchFamily="50" charset="-128"/>
                <a:cs typeface="Arial" pitchFamily="34" charset="0"/>
              </a:rPr>
              <a:t>IOF Map Commission </a:t>
            </a:r>
            <a:r>
              <a:rPr lang="ja-JP" altLang="en-US" sz="3200" b="1" dirty="0" smtClean="0">
                <a:solidFill>
                  <a:srgbClr val="3333CC"/>
                </a:solidFill>
                <a:latin typeface="HG丸ｺﾞｼｯｸM-PRO" pitchFamily="50" charset="-128"/>
                <a:ea typeface="HG丸ｺﾞｼｯｸM-PRO" pitchFamily="50" charset="-128"/>
              </a:rPr>
              <a:t>について</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556792"/>
            <a:ext cx="7632700" cy="468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altLang="ja-JP" sz="2400" dirty="0" smtClean="0">
                <a:solidFill>
                  <a:srgbClr val="3333CC"/>
                </a:solidFill>
                <a:latin typeface="Arial" pitchFamily="34" charset="0"/>
                <a:ea typeface="HG丸ｺﾞｼｯｸM-PRO" pitchFamily="50" charset="-128"/>
                <a:cs typeface="Arial" pitchFamily="34" charset="0"/>
              </a:rPr>
              <a:t>【</a:t>
            </a:r>
            <a:r>
              <a:rPr lang="ja-JP" altLang="en-US" sz="2400" dirty="0" smtClean="0">
                <a:solidFill>
                  <a:srgbClr val="3333CC"/>
                </a:solidFill>
                <a:latin typeface="Arial" pitchFamily="34" charset="0"/>
                <a:ea typeface="HG丸ｺﾞｼｯｸM-PRO" pitchFamily="50" charset="-128"/>
                <a:cs typeface="Arial" pitchFamily="34" charset="0"/>
              </a:rPr>
              <a:t>主な活動</a:t>
            </a:r>
            <a:r>
              <a:rPr lang="en-US" altLang="ja-JP" sz="2400" dirty="0" smtClean="0">
                <a:solidFill>
                  <a:srgbClr val="3333CC"/>
                </a:solidFill>
                <a:latin typeface="Arial" pitchFamily="34" charset="0"/>
                <a:ea typeface="HG丸ｺﾞｼｯｸM-PRO" pitchFamily="50" charset="-128"/>
                <a:cs typeface="Arial" pitchFamily="34" charset="0"/>
              </a:rPr>
              <a:t>】</a:t>
            </a:r>
          </a:p>
          <a:p>
            <a:pPr marL="342900" indent="-342900">
              <a:lnSpc>
                <a:spcPct val="90000"/>
              </a:lnSpc>
              <a:spcBef>
                <a:spcPct val="200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地図</a:t>
            </a:r>
            <a:r>
              <a:rPr lang="ja-JP" altLang="en-US" sz="2400" dirty="0">
                <a:solidFill>
                  <a:srgbClr val="3333CC"/>
                </a:solidFill>
                <a:latin typeface="Arial" pitchFamily="34" charset="0"/>
                <a:ea typeface="HG丸ｺﾞｼｯｸM-PRO" pitchFamily="50" charset="-128"/>
                <a:cs typeface="Arial" pitchFamily="34" charset="0"/>
              </a:rPr>
              <a:t>図式</a:t>
            </a:r>
            <a:r>
              <a:rPr lang="ja-JP" altLang="en-US" sz="2400" dirty="0" smtClean="0">
                <a:solidFill>
                  <a:srgbClr val="3333CC"/>
                </a:solidFill>
                <a:latin typeface="Arial" pitchFamily="34" charset="0"/>
                <a:ea typeface="HG丸ｺﾞｼｯｸM-PRO" pitchFamily="50" charset="-128"/>
                <a:cs typeface="Arial" pitchFamily="34" charset="0"/>
              </a:rPr>
              <a:t>の制定・改訂</a:t>
            </a:r>
            <a:endParaRPr lang="en-US" altLang="ja-JP" sz="2400" dirty="0" smtClean="0">
              <a:solidFill>
                <a:srgbClr val="3333CC"/>
              </a:solidFill>
              <a:latin typeface="Arial" pitchFamily="34" charset="0"/>
              <a:ea typeface="HG丸ｺﾞｼｯｸM-PRO" pitchFamily="50" charset="-128"/>
              <a:cs typeface="Arial" pitchFamily="34" charset="0"/>
            </a:endParaRPr>
          </a:p>
          <a:p>
            <a:pPr marL="800100" lvl="1" indent="-342900">
              <a:lnSpc>
                <a:spcPct val="90000"/>
              </a:lnSpc>
              <a:buFont typeface="Arial" pitchFamily="34" charset="0"/>
              <a:buChar char="–"/>
            </a:pPr>
            <a:r>
              <a:rPr lang="en-US" altLang="ja-JP" sz="2000" dirty="0">
                <a:solidFill>
                  <a:srgbClr val="3333CC"/>
                </a:solidFill>
                <a:latin typeface="Arial" pitchFamily="34" charset="0"/>
                <a:ea typeface="HG丸ｺﾞｼｯｸM-PRO" pitchFamily="50" charset="-128"/>
                <a:cs typeface="Arial" pitchFamily="34" charset="0"/>
              </a:rPr>
              <a:t>ISOM</a:t>
            </a:r>
            <a:r>
              <a:rPr lang="ja-JP" altLang="en-US" sz="2000" dirty="0" smtClean="0">
                <a:solidFill>
                  <a:srgbClr val="3333CC"/>
                </a:solidFill>
                <a:latin typeface="Arial" pitchFamily="34" charset="0"/>
                <a:ea typeface="HG丸ｺﾞｼｯｸM-PRO" pitchFamily="50" charset="-128"/>
                <a:cs typeface="Arial" pitchFamily="34" charset="0"/>
              </a:rPr>
              <a:t>：</a:t>
            </a:r>
            <a:r>
              <a:rPr lang="en-US" altLang="ja-JP" sz="2000" dirty="0" smtClean="0">
                <a:solidFill>
                  <a:srgbClr val="3333CC"/>
                </a:solidFill>
                <a:latin typeface="Arial" pitchFamily="34" charset="0"/>
                <a:ea typeface="HG丸ｺﾞｼｯｸM-PRO" pitchFamily="50" charset="-128"/>
                <a:cs typeface="Arial" pitchFamily="34" charset="0"/>
              </a:rPr>
              <a:t>	1969, 1975, 1982, 1990, 2000</a:t>
            </a:r>
            <a:endParaRPr lang="en-US" altLang="ja-JP" sz="2000" dirty="0">
              <a:solidFill>
                <a:srgbClr val="3333CC"/>
              </a:solidFill>
              <a:latin typeface="Arial" pitchFamily="34" charset="0"/>
              <a:ea typeface="HG丸ｺﾞｼｯｸM-PRO" pitchFamily="50" charset="-128"/>
              <a:cs typeface="Arial" pitchFamily="34" charset="0"/>
            </a:endParaRPr>
          </a:p>
          <a:p>
            <a:pPr lvl="1">
              <a:lnSpc>
                <a:spcPct val="90000"/>
              </a:lnSpc>
            </a:pPr>
            <a:r>
              <a:rPr lang="en-US" altLang="ja-JP" sz="2000" dirty="0" smtClean="0">
                <a:solidFill>
                  <a:srgbClr val="3333CC"/>
                </a:solidFill>
                <a:latin typeface="Arial" pitchFamily="34" charset="0"/>
                <a:ea typeface="HG丸ｺﾞｼｯｸM-PRO" pitchFamily="50" charset="-128"/>
                <a:cs typeface="Arial" pitchFamily="34" charset="0"/>
              </a:rPr>
              <a:t>		ISSOM</a:t>
            </a:r>
            <a:r>
              <a:rPr lang="ja-JP" altLang="en-US" sz="2000" dirty="0" smtClean="0">
                <a:solidFill>
                  <a:srgbClr val="3333CC"/>
                </a:solidFill>
                <a:latin typeface="Arial" pitchFamily="34" charset="0"/>
                <a:ea typeface="HG丸ｺﾞｼｯｸM-PRO" pitchFamily="50" charset="-128"/>
                <a:cs typeface="Arial" pitchFamily="34" charset="0"/>
              </a:rPr>
              <a:t>（</a:t>
            </a:r>
            <a:r>
              <a:rPr lang="en-US" altLang="ja-JP" sz="2000" dirty="0" smtClean="0">
                <a:solidFill>
                  <a:srgbClr val="3333CC"/>
                </a:solidFill>
                <a:latin typeface="Arial" pitchFamily="34" charset="0"/>
                <a:ea typeface="HG丸ｺﾞｼｯｸM-PRO" pitchFamily="50" charset="-128"/>
                <a:cs typeface="Arial" pitchFamily="34" charset="0"/>
              </a:rPr>
              <a:t>2006</a:t>
            </a:r>
            <a:r>
              <a:rPr lang="ja-JP" altLang="en-US" sz="2000" dirty="0" smtClean="0">
                <a:solidFill>
                  <a:srgbClr val="3333CC"/>
                </a:solidFill>
                <a:latin typeface="Arial" pitchFamily="34" charset="0"/>
                <a:ea typeface="HG丸ｺﾞｼｯｸM-PRO" pitchFamily="50" charset="-128"/>
                <a:cs typeface="Arial" pitchFamily="34" charset="0"/>
              </a:rPr>
              <a:t>）</a:t>
            </a:r>
            <a:r>
              <a:rPr lang="en-US" altLang="ja-JP" sz="2000" dirty="0" smtClean="0">
                <a:solidFill>
                  <a:srgbClr val="3333CC"/>
                </a:solidFill>
                <a:latin typeface="Arial" pitchFamily="34" charset="0"/>
                <a:ea typeface="HG丸ｺﾞｼｯｸM-PRO" pitchFamily="50" charset="-128"/>
                <a:cs typeface="Arial" pitchFamily="34" charset="0"/>
              </a:rPr>
              <a:t>, </a:t>
            </a:r>
            <a:r>
              <a:rPr lang="en-US" altLang="ja-JP" sz="2000" dirty="0" err="1" smtClean="0">
                <a:solidFill>
                  <a:srgbClr val="3333CC"/>
                </a:solidFill>
                <a:latin typeface="Arial" pitchFamily="34" charset="0"/>
                <a:ea typeface="HG丸ｺﾞｼｯｸM-PRO" pitchFamily="50" charset="-128"/>
                <a:cs typeface="Arial" pitchFamily="34" charset="0"/>
              </a:rPr>
              <a:t>ISSkiOM</a:t>
            </a:r>
            <a:r>
              <a:rPr lang="en-US" altLang="ja-JP" sz="2000" dirty="0" smtClean="0">
                <a:solidFill>
                  <a:srgbClr val="3333CC"/>
                </a:solidFill>
                <a:latin typeface="Arial" pitchFamily="34" charset="0"/>
                <a:ea typeface="HG丸ｺﾞｼｯｸM-PRO" pitchFamily="50" charset="-128"/>
                <a:cs typeface="Arial" pitchFamily="34" charset="0"/>
              </a:rPr>
              <a:t>, ISMTBOM</a:t>
            </a:r>
            <a:endParaRPr lang="en-US" altLang="ja-JP" sz="2000" dirty="0">
              <a:solidFill>
                <a:srgbClr val="3333CC"/>
              </a:solidFill>
              <a:latin typeface="Arial" pitchFamily="34" charset="0"/>
              <a:ea typeface="HG丸ｺﾞｼｯｸM-PRO" pitchFamily="50" charset="-128"/>
              <a:cs typeface="Arial" pitchFamily="34" charset="0"/>
            </a:endParaRPr>
          </a:p>
          <a:p>
            <a:pPr marL="800100" lvl="1" indent="-342900">
              <a:lnSpc>
                <a:spcPct val="90000"/>
              </a:lnSpc>
              <a:buFont typeface="Arial" pitchFamily="34" charset="0"/>
              <a:buChar char="–"/>
            </a:pPr>
            <a:r>
              <a:rPr lang="en-US" altLang="ja-JP" sz="2000" dirty="0" smtClean="0">
                <a:solidFill>
                  <a:srgbClr val="3333CC"/>
                </a:solidFill>
                <a:latin typeface="Arial" pitchFamily="34" charset="0"/>
                <a:ea typeface="HG丸ｺﾞｼｯｸM-PRO" pitchFamily="50" charset="-128"/>
                <a:cs typeface="Arial" pitchFamily="34" charset="0"/>
              </a:rPr>
              <a:t>ISCD</a:t>
            </a:r>
            <a:r>
              <a:rPr lang="ja-JP" altLang="en-US" sz="2000" dirty="0" smtClean="0">
                <a:solidFill>
                  <a:srgbClr val="3333CC"/>
                </a:solidFill>
                <a:latin typeface="Arial" pitchFamily="34" charset="0"/>
                <a:ea typeface="HG丸ｺﾞｼｯｸM-PRO" pitchFamily="50" charset="-128"/>
                <a:cs typeface="Arial" pitchFamily="34" charset="0"/>
              </a:rPr>
              <a:t>：</a:t>
            </a:r>
            <a:r>
              <a:rPr lang="en-US" altLang="ja-JP" sz="2000" dirty="0" smtClean="0">
                <a:solidFill>
                  <a:srgbClr val="3333CC"/>
                </a:solidFill>
                <a:latin typeface="Arial" pitchFamily="34" charset="0"/>
                <a:ea typeface="HG丸ｺﾞｼｯｸM-PRO" pitchFamily="50" charset="-128"/>
                <a:cs typeface="Arial" pitchFamily="34" charset="0"/>
              </a:rPr>
              <a:t>	1990, 2004</a:t>
            </a:r>
            <a:endParaRPr lang="en-US" altLang="ja-JP" sz="2000" dirty="0">
              <a:solidFill>
                <a:srgbClr val="3333CC"/>
              </a:solidFill>
              <a:latin typeface="Arial" pitchFamily="34" charset="0"/>
              <a:ea typeface="HG丸ｺﾞｼｯｸM-PRO" pitchFamily="50" charset="-128"/>
              <a:cs typeface="Arial" pitchFamily="34" charset="0"/>
            </a:endParaRPr>
          </a:p>
          <a:p>
            <a:pPr marL="342900" indent="-342900">
              <a:lnSpc>
                <a:spcPct val="90000"/>
              </a:lnSpc>
              <a:spcBef>
                <a:spcPct val="200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Map Clinic</a:t>
            </a:r>
            <a:r>
              <a:rPr lang="ja-JP" altLang="en-US" sz="2400" dirty="0" smtClean="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～各地で実施</a:t>
            </a:r>
            <a:endParaRPr lang="en-US" altLang="ja-JP" sz="2400" dirty="0" smtClean="0">
              <a:solidFill>
                <a:srgbClr val="3333CC"/>
              </a:solidFill>
              <a:latin typeface="Arial" pitchFamily="34" charset="0"/>
              <a:ea typeface="HG丸ｺﾞｼｯｸM-PRO" pitchFamily="50" charset="-128"/>
              <a:cs typeface="Arial" pitchFamily="34" charset="0"/>
            </a:endParaRPr>
          </a:p>
          <a:p>
            <a:pPr marL="342900" indent="-342900">
              <a:lnSpc>
                <a:spcPct val="90000"/>
              </a:lnSpc>
              <a:spcBef>
                <a:spcPct val="200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ICOM</a:t>
            </a:r>
            <a:r>
              <a:rPr lang="ja-JP" altLang="en-US" sz="2400" dirty="0" smtClean="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～ほぼ</a:t>
            </a:r>
            <a:r>
              <a:rPr lang="en-US" altLang="ja-JP" sz="2000" dirty="0" smtClean="0">
                <a:solidFill>
                  <a:srgbClr val="3333CC"/>
                </a:solidFill>
                <a:latin typeface="Arial" pitchFamily="34" charset="0"/>
                <a:ea typeface="HG丸ｺﾞｼｯｸM-PRO" pitchFamily="50" charset="-128"/>
                <a:cs typeface="Arial" pitchFamily="34" charset="0"/>
              </a:rPr>
              <a:t>2</a:t>
            </a:r>
            <a:r>
              <a:rPr lang="ja-JP" altLang="en-US" sz="2000" dirty="0" smtClean="0">
                <a:solidFill>
                  <a:srgbClr val="3333CC"/>
                </a:solidFill>
                <a:latin typeface="Arial" pitchFamily="34" charset="0"/>
                <a:ea typeface="HG丸ｺﾞｼｯｸM-PRO" pitchFamily="50" charset="-128"/>
                <a:cs typeface="Arial" pitchFamily="34" charset="0"/>
              </a:rPr>
              <a:t>年ごと開催</a:t>
            </a:r>
            <a:endParaRPr lang="en-US" altLang="ja-JP" sz="2400" dirty="0" smtClean="0">
              <a:solidFill>
                <a:srgbClr val="3333CC"/>
              </a:solidFill>
              <a:latin typeface="Arial" pitchFamily="34" charset="0"/>
              <a:ea typeface="HG丸ｺﾞｼｯｸM-PRO" pitchFamily="50" charset="-128"/>
              <a:cs typeface="Arial" pitchFamily="34" charset="0"/>
            </a:endParaRPr>
          </a:p>
          <a:p>
            <a:pPr marL="342900" indent="-342900">
              <a:lnSpc>
                <a:spcPct val="90000"/>
              </a:lnSpc>
              <a:spcBef>
                <a:spcPct val="200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プロジェクト</a:t>
            </a:r>
            <a:endParaRPr lang="en-US" altLang="ja-JP" sz="2400" dirty="0" smtClean="0">
              <a:solidFill>
                <a:srgbClr val="3333CC"/>
              </a:solidFill>
              <a:latin typeface="Arial" pitchFamily="34" charset="0"/>
              <a:ea typeface="HG丸ｺﾞｼｯｸM-PRO" pitchFamily="50" charset="-128"/>
              <a:cs typeface="Arial" pitchFamily="34" charset="0"/>
            </a:endParaRPr>
          </a:p>
          <a:p>
            <a:pPr marL="800100" lvl="1" indent="-342900">
              <a:lnSpc>
                <a:spcPct val="90000"/>
              </a:lnSpc>
              <a:buFont typeface="Arial" pitchFamily="34" charset="0"/>
              <a:buChar char="–"/>
            </a:pPr>
            <a:r>
              <a:rPr lang="en-US" altLang="ja-JP" sz="2000" dirty="0" smtClean="0">
                <a:solidFill>
                  <a:srgbClr val="3333CC"/>
                </a:solidFill>
                <a:latin typeface="Arial" pitchFamily="34" charset="0"/>
                <a:ea typeface="HG丸ｺﾞｼｯｸM-PRO" pitchFamily="50" charset="-128"/>
                <a:cs typeface="Arial" pitchFamily="34" charset="0"/>
              </a:rPr>
              <a:t>ISOM201X Revision PJ</a:t>
            </a:r>
          </a:p>
          <a:p>
            <a:pPr marL="800100" lvl="1" indent="-342900">
              <a:lnSpc>
                <a:spcPct val="90000"/>
              </a:lnSpc>
              <a:buFont typeface="Arial" pitchFamily="34" charset="0"/>
              <a:buChar char="–"/>
            </a:pPr>
            <a:r>
              <a:rPr lang="en-US" altLang="ja-JP" sz="2000" dirty="0" smtClean="0">
                <a:solidFill>
                  <a:srgbClr val="3333CC"/>
                </a:solidFill>
                <a:latin typeface="Arial" pitchFamily="34" charset="0"/>
                <a:ea typeface="HG丸ｺﾞｼｯｸM-PRO" pitchFamily="50" charset="-128"/>
                <a:cs typeface="Arial" pitchFamily="34" charset="0"/>
              </a:rPr>
              <a:t>Map Color PJ</a:t>
            </a:r>
          </a:p>
          <a:p>
            <a:pPr marL="800100" lvl="1" indent="-342900">
              <a:lnSpc>
                <a:spcPct val="90000"/>
              </a:lnSpc>
              <a:buFont typeface="Arial" pitchFamily="34" charset="0"/>
              <a:buChar char="–"/>
            </a:pPr>
            <a:r>
              <a:rPr lang="en-US" altLang="ja-JP" sz="2000" dirty="0" smtClean="0">
                <a:solidFill>
                  <a:srgbClr val="3333CC"/>
                </a:solidFill>
                <a:latin typeface="Arial" pitchFamily="34" charset="0"/>
                <a:ea typeface="HG丸ｺﾞｼｯｸM-PRO" pitchFamily="50" charset="-128"/>
                <a:cs typeface="Arial" pitchFamily="34" charset="0"/>
              </a:rPr>
              <a:t>Map Evaluation PJ</a:t>
            </a:r>
          </a:p>
          <a:p>
            <a:pPr marL="800100" lvl="1" indent="-342900">
              <a:lnSpc>
                <a:spcPct val="90000"/>
              </a:lnSpc>
              <a:buFont typeface="Arial" pitchFamily="34" charset="0"/>
              <a:buChar char="–"/>
            </a:pPr>
            <a:r>
              <a:rPr lang="en-US" altLang="ja-JP" sz="2000" dirty="0" err="1" smtClean="0">
                <a:solidFill>
                  <a:srgbClr val="3333CC"/>
                </a:solidFill>
                <a:latin typeface="Arial" pitchFamily="34" charset="0"/>
                <a:ea typeface="HG丸ｺﾞｼｯｸM-PRO" pitchFamily="50" charset="-128"/>
                <a:cs typeface="Arial" pitchFamily="34" charset="0"/>
              </a:rPr>
              <a:t>PrintTech</a:t>
            </a:r>
            <a:r>
              <a:rPr lang="en-US" altLang="ja-JP" sz="2000" dirty="0" smtClean="0">
                <a:solidFill>
                  <a:srgbClr val="3333CC"/>
                </a:solidFill>
                <a:latin typeface="Arial" pitchFamily="34" charset="0"/>
                <a:ea typeface="HG丸ｺﾞｼｯｸM-PRO" pitchFamily="50" charset="-128"/>
                <a:cs typeface="Arial" pitchFamily="34" charset="0"/>
              </a:rPr>
              <a:t> PJ</a:t>
            </a:r>
          </a:p>
          <a:p>
            <a:pPr marL="342900" indent="-342900">
              <a:lnSpc>
                <a:spcPct val="90000"/>
              </a:lnSpc>
              <a:spcBef>
                <a:spcPct val="200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IOF Event</a:t>
            </a:r>
            <a:r>
              <a:rPr lang="ja-JP" altLang="en-US" sz="2400" dirty="0" smtClean="0">
                <a:solidFill>
                  <a:srgbClr val="3333CC"/>
                </a:solidFill>
                <a:latin typeface="Arial" pitchFamily="34" charset="0"/>
                <a:ea typeface="HG丸ｺﾞｼｯｸM-PRO" pitchFamily="50" charset="-128"/>
                <a:cs typeface="Arial" pitchFamily="34" charset="0"/>
              </a:rPr>
              <a:t>における地図に関する事項</a:t>
            </a:r>
            <a:endParaRPr lang="en-US" altLang="ja-JP" sz="2400" dirty="0" smtClean="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a:t>
            </a:r>
            <a:r>
              <a:rPr lang="ja-JP" altLang="en-US" sz="3200" b="1" dirty="0">
                <a:solidFill>
                  <a:srgbClr val="3333CC"/>
                </a:solidFill>
                <a:latin typeface="HG丸ｺﾞｼｯｸM-PRO" pitchFamily="50" charset="-128"/>
                <a:ea typeface="HG丸ｺﾞｼｯｸM-PRO" pitchFamily="50" charset="-128"/>
              </a:rPr>
              <a:t>岩</a:t>
            </a:r>
            <a:r>
              <a:rPr lang="ja-JP" altLang="en-US" sz="3200" b="1" dirty="0" smtClean="0">
                <a:solidFill>
                  <a:srgbClr val="3333CC"/>
                </a:solidFill>
                <a:latin typeface="HG丸ｺﾞｼｯｸM-PRO" pitchFamily="50" charset="-128"/>
                <a:ea typeface="HG丸ｺﾞｼｯｸM-PRO" pitchFamily="50" charset="-128"/>
              </a:rPr>
              <a:t> ②～</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700213"/>
            <a:ext cx="7704782" cy="43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212 Bare Rock</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216 Trench (artificial)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210 Stony ground ((redefined --&gt; see 213-215))</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213 Stony ground: slow running</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214 Stony ground: difficult to run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215 Stony ground: very difficult to run</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04568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Rock (black)</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4" name="グループ化 3"/>
          <p:cNvGrpSpPr/>
          <p:nvPr/>
        </p:nvGrpSpPr>
        <p:grpSpPr>
          <a:xfrm>
            <a:off x="107504" y="1732746"/>
            <a:ext cx="8869437" cy="4792598"/>
            <a:chOff x="311899" y="1732746"/>
            <a:chExt cx="8869437" cy="4792598"/>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899" y="1836190"/>
              <a:ext cx="8531078" cy="4689154"/>
            </a:xfrm>
            <a:prstGeom prst="rect">
              <a:avLst/>
            </a:prstGeom>
          </p:spPr>
        </p:pic>
        <p:sp>
          <p:nvSpPr>
            <p:cNvPr id="5" name="テキスト ボックス 4"/>
            <p:cNvSpPr txBox="1"/>
            <p:nvPr/>
          </p:nvSpPr>
          <p:spPr>
            <a:xfrm>
              <a:off x="467544" y="1732746"/>
              <a:ext cx="2603598"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201 Impassable cliff</a:t>
              </a:r>
              <a:endParaRPr kumimoji="1" lang="ja-JP" altLang="en-US" sz="2000" b="1" dirty="0">
                <a:solidFill>
                  <a:srgbClr val="3333CC"/>
                </a:solidFill>
                <a:latin typeface="Arial" pitchFamily="34" charset="0"/>
                <a:cs typeface="Arial" pitchFamily="34" charset="0"/>
              </a:endParaRPr>
            </a:p>
          </p:txBody>
        </p:sp>
        <p:sp>
          <p:nvSpPr>
            <p:cNvPr id="10" name="テキスト ボックス 9"/>
            <p:cNvSpPr txBox="1"/>
            <p:nvPr/>
          </p:nvSpPr>
          <p:spPr>
            <a:xfrm>
              <a:off x="467544" y="4869160"/>
              <a:ext cx="2249334"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208 Boulder field</a:t>
              </a:r>
              <a:endParaRPr kumimoji="1" lang="ja-JP" altLang="en-US" sz="2000" b="1" dirty="0">
                <a:solidFill>
                  <a:srgbClr val="3333CC"/>
                </a:solidFill>
                <a:latin typeface="Arial" pitchFamily="34" charset="0"/>
                <a:cs typeface="Arial" pitchFamily="34" charset="0"/>
              </a:endParaRPr>
            </a:p>
          </p:txBody>
        </p:sp>
        <p:sp>
          <p:nvSpPr>
            <p:cNvPr id="11" name="テキスト ボックス 10"/>
            <p:cNvSpPr txBox="1"/>
            <p:nvPr/>
          </p:nvSpPr>
          <p:spPr>
            <a:xfrm>
              <a:off x="4499992" y="1732746"/>
              <a:ext cx="2395464" cy="400110"/>
            </a:xfrm>
            <a:prstGeom prst="rect">
              <a:avLst/>
            </a:prstGeom>
            <a:noFill/>
          </p:spPr>
          <p:txBody>
            <a:bodyPr wrap="none" rtlCol="0">
              <a:spAutoFit/>
            </a:bodyPr>
            <a:lstStyle/>
            <a:p>
              <a:r>
                <a:rPr lang="en-US" altLang="ja-JP" sz="2000" b="1" dirty="0" smtClean="0">
                  <a:solidFill>
                    <a:srgbClr val="3333CC"/>
                  </a:solidFill>
                  <a:latin typeface="Arial" pitchFamily="34" charset="0"/>
                  <a:cs typeface="Arial" pitchFamily="34" charset="0"/>
                </a:rPr>
                <a:t>211</a:t>
              </a:r>
              <a:r>
                <a:rPr kumimoji="1" lang="en-US" altLang="ja-JP" sz="2000" b="1" dirty="0" smtClean="0">
                  <a:solidFill>
                    <a:srgbClr val="3333CC"/>
                  </a:solidFill>
                  <a:latin typeface="Arial" pitchFamily="34" charset="0"/>
                  <a:cs typeface="Arial" pitchFamily="34" charset="0"/>
                </a:rPr>
                <a:t> Sandy </a:t>
              </a:r>
              <a:r>
                <a:rPr kumimoji="1" lang="en-US" altLang="ja-JP" sz="2000" b="1" dirty="0" err="1" smtClean="0">
                  <a:solidFill>
                    <a:srgbClr val="3333CC"/>
                  </a:solidFill>
                  <a:latin typeface="Arial" pitchFamily="34" charset="0"/>
                  <a:cs typeface="Arial" pitchFamily="34" charset="0"/>
                </a:rPr>
                <a:t>groung</a:t>
              </a:r>
              <a:endParaRPr kumimoji="1" lang="ja-JP" altLang="en-US" sz="2000" b="1" dirty="0">
                <a:solidFill>
                  <a:srgbClr val="3333CC"/>
                </a:solidFill>
                <a:latin typeface="Arial" pitchFamily="34" charset="0"/>
                <a:cs typeface="Arial" pitchFamily="34" charset="0"/>
              </a:endParaRPr>
            </a:p>
          </p:txBody>
        </p:sp>
        <p:sp>
          <p:nvSpPr>
            <p:cNvPr id="13" name="テキスト ボックス 12"/>
            <p:cNvSpPr txBox="1"/>
            <p:nvPr/>
          </p:nvSpPr>
          <p:spPr>
            <a:xfrm>
              <a:off x="4499992" y="2524834"/>
              <a:ext cx="1525033" cy="400110"/>
            </a:xfrm>
            <a:prstGeom prst="rect">
              <a:avLst/>
            </a:prstGeom>
            <a:noFill/>
          </p:spPr>
          <p:txBody>
            <a:bodyPr wrap="none" rtlCol="0">
              <a:spAutoFit/>
            </a:bodyPr>
            <a:lstStyle/>
            <a:p>
              <a:r>
                <a:rPr lang="en-US" altLang="ja-JP" sz="2000" b="1" dirty="0" smtClean="0">
                  <a:solidFill>
                    <a:srgbClr val="3333CC"/>
                  </a:solidFill>
                  <a:latin typeface="Arial" pitchFamily="34" charset="0"/>
                  <a:cs typeface="Arial" pitchFamily="34" charset="0"/>
                </a:rPr>
                <a:t>216</a:t>
              </a:r>
              <a:r>
                <a:rPr kumimoji="1" lang="en-US" altLang="ja-JP" sz="2000" b="1" dirty="0" smtClean="0">
                  <a:solidFill>
                    <a:srgbClr val="3333CC"/>
                  </a:solidFill>
                  <a:latin typeface="Arial" pitchFamily="34" charset="0"/>
                  <a:cs typeface="Arial" pitchFamily="34" charset="0"/>
                </a:rPr>
                <a:t> </a:t>
              </a:r>
              <a:r>
                <a:rPr lang="en-US" altLang="ja-JP" sz="2000" b="1" dirty="0" smtClean="0">
                  <a:solidFill>
                    <a:srgbClr val="3333CC"/>
                  </a:solidFill>
                  <a:latin typeface="Arial" pitchFamily="34" charset="0"/>
                  <a:cs typeface="Arial" pitchFamily="34" charset="0"/>
                </a:rPr>
                <a:t>Trench</a:t>
              </a:r>
              <a:endParaRPr kumimoji="1" lang="ja-JP" altLang="en-US" sz="2000" b="1" dirty="0">
                <a:solidFill>
                  <a:srgbClr val="3333CC"/>
                </a:solidFill>
                <a:latin typeface="Arial" pitchFamily="34" charset="0"/>
                <a:cs typeface="Arial" pitchFamily="34" charset="0"/>
              </a:endParaRPr>
            </a:p>
          </p:txBody>
        </p:sp>
        <p:sp>
          <p:nvSpPr>
            <p:cNvPr id="14" name="テキスト ボックス 13"/>
            <p:cNvSpPr txBox="1"/>
            <p:nvPr/>
          </p:nvSpPr>
          <p:spPr>
            <a:xfrm>
              <a:off x="4499992" y="3316922"/>
              <a:ext cx="4102405"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213 Stony ground: slow running</a:t>
              </a:r>
              <a:endParaRPr kumimoji="1" lang="ja-JP" altLang="en-US" sz="2000" b="1" dirty="0">
                <a:solidFill>
                  <a:srgbClr val="3333CC"/>
                </a:solidFill>
                <a:latin typeface="Arial" pitchFamily="34" charset="0"/>
                <a:cs typeface="Arial" pitchFamily="34" charset="0"/>
              </a:endParaRPr>
            </a:p>
          </p:txBody>
        </p:sp>
        <p:sp>
          <p:nvSpPr>
            <p:cNvPr id="15" name="テキスト ボックス 14"/>
            <p:cNvSpPr txBox="1"/>
            <p:nvPr/>
          </p:nvSpPr>
          <p:spPr>
            <a:xfrm>
              <a:off x="4499992" y="4325034"/>
              <a:ext cx="4227439" cy="400110"/>
            </a:xfrm>
            <a:prstGeom prst="rect">
              <a:avLst/>
            </a:prstGeom>
            <a:noFill/>
          </p:spPr>
          <p:txBody>
            <a:bodyPr wrap="none" rtlCol="0">
              <a:spAutoFit/>
            </a:bodyPr>
            <a:lstStyle/>
            <a:p>
              <a:r>
                <a:rPr lang="en-US" altLang="ja-JP" sz="2000" b="1" dirty="0" smtClean="0">
                  <a:solidFill>
                    <a:srgbClr val="3333CC"/>
                  </a:solidFill>
                  <a:latin typeface="Arial" pitchFamily="34" charset="0"/>
                  <a:cs typeface="Arial" pitchFamily="34" charset="0"/>
                </a:rPr>
                <a:t>214</a:t>
              </a:r>
              <a:r>
                <a:rPr kumimoji="1" lang="en-US" altLang="ja-JP" sz="2000" b="1" dirty="0" smtClean="0">
                  <a:solidFill>
                    <a:srgbClr val="3333CC"/>
                  </a:solidFill>
                  <a:latin typeface="Arial" pitchFamily="34" charset="0"/>
                  <a:cs typeface="Arial" pitchFamily="34" charset="0"/>
                </a:rPr>
                <a:t> Stony ground: difficult to run</a:t>
              </a:r>
              <a:endParaRPr kumimoji="1" lang="ja-JP" altLang="en-US" sz="2000" b="1" dirty="0">
                <a:solidFill>
                  <a:srgbClr val="3333CC"/>
                </a:solidFill>
                <a:latin typeface="Arial" pitchFamily="34" charset="0"/>
                <a:cs typeface="Arial" pitchFamily="34" charset="0"/>
              </a:endParaRPr>
            </a:p>
          </p:txBody>
        </p:sp>
        <p:sp>
          <p:nvSpPr>
            <p:cNvPr id="16" name="テキスト ボックス 15"/>
            <p:cNvSpPr txBox="1"/>
            <p:nvPr/>
          </p:nvSpPr>
          <p:spPr>
            <a:xfrm>
              <a:off x="4355976" y="5405154"/>
              <a:ext cx="4825360" cy="400110"/>
            </a:xfrm>
            <a:prstGeom prst="rect">
              <a:avLst/>
            </a:prstGeom>
            <a:noFill/>
          </p:spPr>
          <p:txBody>
            <a:bodyPr wrap="none" rtlCol="0">
              <a:spAutoFit/>
            </a:bodyPr>
            <a:lstStyle/>
            <a:p>
              <a:r>
                <a:rPr lang="en-US" altLang="ja-JP" sz="2000" b="1" dirty="0" smtClean="0">
                  <a:solidFill>
                    <a:srgbClr val="3333CC"/>
                  </a:solidFill>
                  <a:latin typeface="Arial" pitchFamily="34" charset="0"/>
                  <a:cs typeface="Arial" pitchFamily="34" charset="0"/>
                </a:rPr>
                <a:t>215 Stony ground: very difficult to run</a:t>
              </a:r>
              <a:endParaRPr kumimoji="1" lang="ja-JP" altLang="en-US" sz="2000" b="1" dirty="0">
                <a:solidFill>
                  <a:srgbClr val="3333CC"/>
                </a:solidFill>
                <a:latin typeface="Arial" pitchFamily="34" charset="0"/>
                <a:cs typeface="Arial" pitchFamily="34" charset="0"/>
              </a:endParaRPr>
            </a:p>
          </p:txBody>
        </p:sp>
        <p:sp>
          <p:nvSpPr>
            <p:cNvPr id="8" name="テキスト ボックス 7"/>
            <p:cNvSpPr txBox="1"/>
            <p:nvPr/>
          </p:nvSpPr>
          <p:spPr>
            <a:xfrm>
              <a:off x="2771800" y="2051556"/>
              <a:ext cx="1512168" cy="369332"/>
            </a:xfrm>
            <a:prstGeom prst="rect">
              <a:avLst/>
            </a:prstGeom>
            <a:noFill/>
          </p:spPr>
          <p:txBody>
            <a:bodyPr wrap="square" rtlCol="0">
              <a:spAutoFit/>
            </a:bodyPr>
            <a:lstStyle/>
            <a:p>
              <a:r>
                <a:rPr lang="ja-JP" altLang="en-US" dirty="0">
                  <a:solidFill>
                    <a:srgbClr val="FF0000"/>
                  </a:solidFill>
                </a:rPr>
                <a:t>（</a:t>
              </a:r>
              <a:r>
                <a:rPr kumimoji="1" lang="en-US" altLang="ja-JP" dirty="0" smtClean="0">
                  <a:solidFill>
                    <a:srgbClr val="FF0000"/>
                  </a:solidFill>
                </a:rPr>
                <a:t>ISOM2000</a:t>
              </a:r>
              <a:r>
                <a:rPr kumimoji="1" lang="ja-JP" altLang="en-US" dirty="0" smtClean="0">
                  <a:solidFill>
                    <a:srgbClr val="FF0000"/>
                  </a:solidFill>
                </a:rPr>
                <a:t>）</a:t>
              </a:r>
              <a:endParaRPr kumimoji="1" lang="ja-JP" altLang="en-US" dirty="0">
                <a:solidFill>
                  <a:srgbClr val="FF0000"/>
                </a:solidFill>
              </a:endParaRPr>
            </a:p>
          </p:txBody>
        </p:sp>
        <p:sp>
          <p:nvSpPr>
            <p:cNvPr id="9" name="テキスト ボックス 8"/>
            <p:cNvSpPr txBox="1"/>
            <p:nvPr/>
          </p:nvSpPr>
          <p:spPr>
            <a:xfrm>
              <a:off x="7515950" y="5099993"/>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1" name="テキスト ボックス 20"/>
            <p:cNvSpPr txBox="1"/>
            <p:nvPr/>
          </p:nvSpPr>
          <p:spPr>
            <a:xfrm>
              <a:off x="6261584" y="2564904"/>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2" name="テキスト ボックス 21"/>
            <p:cNvSpPr txBox="1"/>
            <p:nvPr/>
          </p:nvSpPr>
          <p:spPr>
            <a:xfrm>
              <a:off x="467544" y="3316922"/>
              <a:ext cx="2319866"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203 Passable cliff</a:t>
              </a:r>
              <a:endParaRPr kumimoji="1" lang="ja-JP" altLang="en-US" sz="2000" b="1" dirty="0">
                <a:solidFill>
                  <a:srgbClr val="3333CC"/>
                </a:solidFill>
                <a:latin typeface="Arial" pitchFamily="34" charset="0"/>
                <a:cs typeface="Arial" pitchFamily="34" charset="0"/>
              </a:endParaRPr>
            </a:p>
          </p:txBody>
        </p:sp>
        <p:sp>
          <p:nvSpPr>
            <p:cNvPr id="23" name="テキスト ボックス 22"/>
            <p:cNvSpPr txBox="1"/>
            <p:nvPr/>
          </p:nvSpPr>
          <p:spPr>
            <a:xfrm>
              <a:off x="467544" y="5621178"/>
              <a:ext cx="3062057" cy="400110"/>
            </a:xfrm>
            <a:prstGeom prst="rect">
              <a:avLst/>
            </a:prstGeom>
            <a:noFill/>
          </p:spPr>
          <p:txBody>
            <a:bodyPr wrap="none" rtlCol="0">
              <a:spAutoFit/>
            </a:bodyPr>
            <a:lstStyle/>
            <a:p>
              <a:r>
                <a:rPr kumimoji="1" lang="en-US" altLang="ja-JP" sz="2000" b="1" dirty="0" smtClean="0">
                  <a:solidFill>
                    <a:srgbClr val="3333CC"/>
                  </a:solidFill>
                  <a:latin typeface="Arial" pitchFamily="34" charset="0"/>
                  <a:cs typeface="Arial" pitchFamily="34" charset="0"/>
                </a:rPr>
                <a:t>217 Dense boulder field</a:t>
              </a:r>
              <a:endParaRPr kumimoji="1" lang="ja-JP" altLang="en-US" sz="2000" b="1" dirty="0">
                <a:solidFill>
                  <a:srgbClr val="3333CC"/>
                </a:solidFill>
                <a:latin typeface="Arial" pitchFamily="34" charset="0"/>
                <a:cs typeface="Arial" pitchFamily="34" charset="0"/>
              </a:endParaRPr>
            </a:p>
          </p:txBody>
        </p:sp>
        <p:sp>
          <p:nvSpPr>
            <p:cNvPr id="24" name="テキスト ボックス 23"/>
            <p:cNvSpPr txBox="1"/>
            <p:nvPr/>
          </p:nvSpPr>
          <p:spPr>
            <a:xfrm>
              <a:off x="7524328" y="6114782"/>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5" name="テキスト ボックス 24"/>
            <p:cNvSpPr txBox="1"/>
            <p:nvPr/>
          </p:nvSpPr>
          <p:spPr>
            <a:xfrm>
              <a:off x="7524328" y="4077072"/>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4288705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Rock (black)-</a:t>
            </a:r>
            <a:r>
              <a:rPr lang="ja-JP" altLang="en-US" sz="2800" b="1" dirty="0" smtClean="0">
                <a:solidFill>
                  <a:srgbClr val="3333CC"/>
                </a:solidFill>
                <a:latin typeface="Arial" pitchFamily="34" charset="0"/>
                <a:ea typeface="HG丸ｺﾞｼｯｸM-PRO" pitchFamily="50" charset="-128"/>
                <a:cs typeface="Arial" pitchFamily="34" charset="0"/>
              </a:rPr>
              <a:t>①</a:t>
            </a:r>
            <a:r>
              <a:rPr lang="en-US" altLang="ja-JP" sz="2800" b="1" dirty="0" smtClean="0">
                <a:solidFill>
                  <a:srgbClr val="3333CC"/>
                </a:solidFill>
                <a:latin typeface="Arial" pitchFamily="34" charset="0"/>
                <a:ea typeface="HG丸ｺﾞｼｯｸM-PRO" pitchFamily="50" charset="-128"/>
                <a:cs typeface="Arial" pitchFamily="34" charset="0"/>
              </a:rPr>
              <a:t> </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3100649191"/>
              </p:ext>
            </p:extLst>
          </p:nvPr>
        </p:nvGraphicFramePr>
        <p:xfrm>
          <a:off x="676275" y="1412776"/>
          <a:ext cx="7928172" cy="4851400"/>
        </p:xfrm>
        <a:graphic>
          <a:graphicData uri="http://schemas.openxmlformats.org/drawingml/2006/table">
            <a:tbl>
              <a:tblPr firstRow="1" bandRow="1">
                <a:tableStyleId>{5C22544A-7EE6-4342-B048-85BDC9FD1C3A}</a:tableStyleId>
              </a:tblPr>
              <a:tblGrid>
                <a:gridCol w="2599580"/>
                <a:gridCol w="2016224"/>
                <a:gridCol w="1512168"/>
                <a:gridCol w="1800200"/>
              </a:tblGrid>
              <a:tr h="370840">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201 Impassable cliff</a:t>
                      </a:r>
                      <a:r>
                        <a:rPr kumimoji="1" lang="ja-JP" altLang="en-US" dirty="0"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　　通過不能な岩がけ</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0.8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高い岩がけ</a:t>
                      </a:r>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2.5m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203 Passable cliff</a:t>
                      </a:r>
                    </a:p>
                    <a:p>
                      <a:r>
                        <a:rPr kumimoji="1" lang="ja-JP" altLang="en-US" dirty="0" smtClean="0">
                          <a:latin typeface="Arial" pitchFamily="34" charset="0"/>
                          <a:ea typeface="HG丸ｺﾞｼｯｸM-PRO" pitchFamily="50" charset="-128"/>
                          <a:cs typeface="Arial" pitchFamily="34" charset="0"/>
                        </a:rPr>
                        <a:t>　　通過可能な岩がけ</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 0.7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低い岩がけ</a:t>
                      </a:r>
                      <a:endParaRPr kumimoji="1" lang="en-US" altLang="ja-JP" dirty="0" smtClean="0">
                        <a:latin typeface="Arial" pitchFamily="34" charset="0"/>
                        <a:ea typeface="HG丸ｺﾞｼｯｸM-PRO" pitchFamily="50" charset="-128"/>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204 Rocky pit or cave</a:t>
                      </a:r>
                    </a:p>
                    <a:p>
                      <a:r>
                        <a:rPr kumimoji="1" lang="ja-JP" altLang="en-US" dirty="0" smtClean="0">
                          <a:latin typeface="Arial" pitchFamily="34" charset="0"/>
                          <a:ea typeface="HG丸ｺﾞｼｯｸM-PRO" pitchFamily="50" charset="-128"/>
                          <a:cs typeface="Arial" pitchFamily="34" charset="0"/>
                        </a:rPr>
                        <a:t>　　岩穴または横穴</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周囲の地面より深さ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206 Boulder</a:t>
                      </a:r>
                    </a:p>
                    <a:p>
                      <a:r>
                        <a:rPr kumimoji="1" lang="ja-JP" altLang="en-US" dirty="0" smtClean="0">
                          <a:latin typeface="Arial" pitchFamily="34" charset="0"/>
                          <a:ea typeface="HG丸ｺﾞｼｯｸM-PRO" pitchFamily="50" charset="-128"/>
                          <a:cs typeface="Arial" pitchFamily="34" charset="0"/>
                        </a:rPr>
                        <a:t>　　岩</a:t>
                      </a:r>
                      <a:r>
                        <a:rPr kumimoji="1" lang="en-US" altLang="ja-JP" dirty="0" smtClean="0">
                          <a:latin typeface="Arial" pitchFamily="34" charset="0"/>
                          <a:ea typeface="HG丸ｺﾞｼｯｸM-PRO" pitchFamily="50" charset="-128"/>
                          <a:cs typeface="Arial" pitchFamily="34" charset="0"/>
                        </a:rPr>
                        <a:t> </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周囲の地面より高さ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207 Large boulder </a:t>
                      </a:r>
                    </a:p>
                    <a:p>
                      <a:r>
                        <a:rPr kumimoji="1" lang="ja-JP" altLang="en-US" dirty="0" smtClean="0">
                          <a:latin typeface="Arial" pitchFamily="34" charset="0"/>
                          <a:ea typeface="HG丸ｺﾞｼｯｸM-PRO" pitchFamily="50" charset="-128"/>
                          <a:cs typeface="Arial" pitchFamily="34" charset="0"/>
                        </a:rPr>
                        <a:t>　　大きな岩</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周囲の地面より高さ</a:t>
                      </a:r>
                      <a:r>
                        <a:rPr kumimoji="1" lang="en-US" altLang="ja-JP" dirty="0" smtClean="0">
                          <a:latin typeface="Arial" pitchFamily="34" charset="0"/>
                          <a:ea typeface="HG丸ｺﾞｼｯｸM-PRO" pitchFamily="50" charset="-128"/>
                          <a:cs typeface="Arial" pitchFamily="34" charset="0"/>
                        </a:rPr>
                        <a:t>2m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209 Boulder cluster</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　　岩石群</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いずれもが</a:t>
                      </a:r>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211 Sandy ground</a:t>
                      </a:r>
                    </a:p>
                    <a:p>
                      <a:r>
                        <a:rPr kumimoji="1" lang="ja-JP" altLang="en-US" dirty="0" smtClean="0">
                          <a:latin typeface="Arial" pitchFamily="34" charset="0"/>
                          <a:ea typeface="HG丸ｺﾞｼｯｸM-PRO" pitchFamily="50" charset="-128"/>
                          <a:cs typeface="Arial" pitchFamily="34" charset="0"/>
                        </a:rPr>
                        <a:t>　　（開けた）砂地</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3984190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803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Rock (black)-</a:t>
            </a:r>
            <a:r>
              <a:rPr lang="ja-JP" altLang="en-US" sz="2800" b="1" dirty="0">
                <a:solidFill>
                  <a:srgbClr val="3333CC"/>
                </a:solidFill>
                <a:latin typeface="Arial" pitchFamily="34" charset="0"/>
                <a:ea typeface="HG丸ｺﾞｼｯｸM-PRO" pitchFamily="50" charset="-128"/>
                <a:cs typeface="Arial" pitchFamily="34" charset="0"/>
              </a:rPr>
              <a:t>②</a:t>
            </a:r>
            <a:r>
              <a:rPr lang="en-US" altLang="ja-JP" sz="2800" b="1" dirty="0" smtClean="0">
                <a:solidFill>
                  <a:srgbClr val="3333CC"/>
                </a:solidFill>
                <a:latin typeface="Arial" pitchFamily="34" charset="0"/>
                <a:ea typeface="HG丸ｺﾞｼｯｸM-PRO" pitchFamily="50" charset="-128"/>
                <a:cs typeface="Arial" pitchFamily="34" charset="0"/>
              </a:rPr>
              <a:t> </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091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573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3239222759"/>
              </p:ext>
            </p:extLst>
          </p:nvPr>
        </p:nvGraphicFramePr>
        <p:xfrm>
          <a:off x="513934" y="1628800"/>
          <a:ext cx="8144196" cy="4923408"/>
        </p:xfrm>
        <a:graphic>
          <a:graphicData uri="http://schemas.openxmlformats.org/drawingml/2006/table">
            <a:tbl>
              <a:tblPr firstRow="1" bandRow="1">
                <a:tableStyleId>{5C22544A-7EE6-4342-B048-85BDC9FD1C3A}</a:tableStyleId>
              </a:tblPr>
              <a:tblGrid>
                <a:gridCol w="2599580"/>
                <a:gridCol w="2016224"/>
                <a:gridCol w="1512168"/>
                <a:gridCol w="2016224"/>
              </a:tblGrid>
              <a:tr h="442848">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208 Boulder field</a:t>
                      </a:r>
                      <a:r>
                        <a:rPr kumimoji="1" lang="ja-JP" altLang="en-US" dirty="0"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　　岩石地</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1.4</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1.4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20 m x 20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217 Dense boulder field</a:t>
                      </a:r>
                    </a:p>
                    <a:p>
                      <a:r>
                        <a:rPr kumimoji="1" lang="ja-JP" altLang="en-US" dirty="0" smtClean="0">
                          <a:latin typeface="Arial" pitchFamily="34" charset="0"/>
                          <a:ea typeface="HG丸ｺﾞｼｯｸM-PRO" pitchFamily="50" charset="-128"/>
                          <a:cs typeface="Arial" pitchFamily="34" charset="0"/>
                        </a:rPr>
                        <a:t>　　密な岩石地</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Arial" pitchFamily="34" charset="0"/>
                        <a:ea typeface="HG丸ｺﾞｼｯｸM-PRO" pitchFamily="50" charset="-128"/>
                        <a:cs typeface="Arial" pitchFamily="34" charset="0"/>
                      </a:endParaRPr>
                    </a:p>
                  </a:txBody>
                  <a:tcPr anchor="ctr"/>
                </a:tc>
              </a:tr>
              <a:tr h="445224">
                <a:tc>
                  <a:txBody>
                    <a:bodyPr/>
                    <a:lstStyle/>
                    <a:p>
                      <a:r>
                        <a:rPr kumimoji="1" lang="en-US" altLang="ja-JP" dirty="0" smtClean="0">
                          <a:latin typeface="Arial" pitchFamily="34" charset="0"/>
                          <a:ea typeface="HG丸ｺﾞｼｯｸM-PRO" pitchFamily="50" charset="-128"/>
                          <a:cs typeface="Arial" pitchFamily="34" charset="0"/>
                        </a:rPr>
                        <a:t>212 Bare rock</a:t>
                      </a:r>
                    </a:p>
                    <a:p>
                      <a:r>
                        <a:rPr kumimoji="1" lang="ja-JP" altLang="en-US" dirty="0" smtClean="0">
                          <a:latin typeface="Arial" pitchFamily="34" charset="0"/>
                          <a:ea typeface="HG丸ｺﾞｼｯｸM-PRO" pitchFamily="50" charset="-128"/>
                          <a:cs typeface="Arial" pitchFamily="34" charset="0"/>
                        </a:rPr>
                        <a:t>　　露岩</a:t>
                      </a:r>
                      <a:r>
                        <a:rPr kumimoji="1" lang="en-US" altLang="ja-JP" dirty="0" smtClean="0">
                          <a:latin typeface="Arial" pitchFamily="34" charset="0"/>
                          <a:ea typeface="HG丸ｺﾞｼｯｸM-PRO" pitchFamily="50" charset="-128"/>
                          <a:cs typeface="Arial" pitchFamily="34" charset="0"/>
                        </a:rPr>
                        <a:t> </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いずれかが間違い</a:t>
                      </a:r>
                      <a:endParaRPr kumimoji="1" lang="en-US" altLang="ja-JP" dirty="0" smtClean="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216 Trench </a:t>
                      </a:r>
                    </a:p>
                    <a:p>
                      <a:r>
                        <a:rPr kumimoji="1" lang="ja-JP" altLang="en-US" dirty="0" smtClean="0">
                          <a:latin typeface="Arial" pitchFamily="34" charset="0"/>
                          <a:ea typeface="HG丸ｺﾞｼｯｸM-PRO" pitchFamily="50" charset="-128"/>
                          <a:cs typeface="Arial" pitchFamily="34" charset="0"/>
                        </a:rPr>
                        <a:t>　　トレンチ（深溝）</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いずれかが間違い。深さ</a:t>
                      </a:r>
                      <a:r>
                        <a:rPr kumimoji="1" lang="en-US" altLang="ja-JP" dirty="0" smtClean="0">
                          <a:latin typeface="Arial" pitchFamily="34" charset="0"/>
                          <a:ea typeface="HG丸ｺﾞｼｯｸM-PRO" pitchFamily="50" charset="-128"/>
                          <a:cs typeface="Arial" pitchFamily="34" charset="0"/>
                        </a:rPr>
                        <a:t>1m</a:t>
                      </a:r>
                      <a:r>
                        <a:rPr kumimoji="1" lang="ja-JP" altLang="en-US" dirty="0" smtClean="0">
                          <a:latin typeface="Arial" pitchFamily="34" charset="0"/>
                          <a:ea typeface="HG丸ｺﾞｼｯｸM-PRO" pitchFamily="50" charset="-128"/>
                          <a:cs typeface="Arial" pitchFamily="34" charset="0"/>
                        </a:rPr>
                        <a:t>以上</a:t>
                      </a:r>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213 Stony ground: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slow </a:t>
                      </a:r>
                      <a:r>
                        <a:rPr kumimoji="1" lang="en-US" altLang="ja-JP" dirty="0" err="1" smtClean="0">
                          <a:latin typeface="Arial" pitchFamily="34" charset="0"/>
                          <a:ea typeface="HG丸ｺﾞｼｯｸM-PRO" pitchFamily="50" charset="-128"/>
                          <a:cs typeface="Arial" pitchFamily="34" charset="0"/>
                        </a:rPr>
                        <a:t>runniing</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1.4</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1.4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20 m x 20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214 Stony ground: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difficult to run</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215 </a:t>
                      </a:r>
                      <a:r>
                        <a:rPr kumimoji="1" lang="en-US" altLang="ja-JP" dirty="0" err="1" smtClean="0">
                          <a:latin typeface="Arial" pitchFamily="34" charset="0"/>
                          <a:ea typeface="HG丸ｺﾞｼｯｸM-PRO" pitchFamily="50" charset="-128"/>
                          <a:cs typeface="Arial" pitchFamily="34" charset="0"/>
                        </a:rPr>
                        <a:t>Sotny</a:t>
                      </a:r>
                      <a:r>
                        <a:rPr kumimoji="1" lang="en-US" altLang="ja-JP" dirty="0" smtClean="0">
                          <a:latin typeface="Arial" pitchFamily="34" charset="0"/>
                          <a:ea typeface="HG丸ｺﾞｼｯｸM-PRO" pitchFamily="50" charset="-128"/>
                          <a:cs typeface="Arial" pitchFamily="34" charset="0"/>
                        </a:rPr>
                        <a:t> ground: very difficult to run</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0.7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 m x 10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3771228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～水系と湿地～</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556793"/>
            <a:ext cx="770478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301 </a:t>
            </a:r>
            <a:r>
              <a:rPr lang="en-US" altLang="ja-JP" sz="2000" dirty="0" err="1" smtClean="0">
                <a:solidFill>
                  <a:srgbClr val="3333CC"/>
                </a:solidFill>
                <a:latin typeface="Arial" pitchFamily="34" charset="0"/>
                <a:ea typeface="HG丸ｺﾞｼｯｸM-PRO" pitchFamily="50" charset="-128"/>
                <a:cs typeface="Arial" pitchFamily="34" charset="0"/>
              </a:rPr>
              <a:t>Uncrossable</a:t>
            </a:r>
            <a:r>
              <a:rPr lang="en-US" altLang="ja-JP" sz="2000" dirty="0" smtClean="0">
                <a:solidFill>
                  <a:srgbClr val="3333CC"/>
                </a:solidFill>
                <a:latin typeface="Arial" pitchFamily="34" charset="0"/>
                <a:ea typeface="HG丸ｺﾞｼｯｸM-PRO" pitchFamily="50" charset="-128"/>
                <a:cs typeface="Arial" pitchFamily="34" charset="0"/>
              </a:rPr>
              <a:t> water body</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302 Pond ((eliminated see 301))</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303 Waterhole ((eliminated see 301))</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304 </a:t>
            </a:r>
            <a:r>
              <a:rPr lang="en-US" altLang="ja-JP" sz="2000" dirty="0" err="1" smtClean="0">
                <a:solidFill>
                  <a:srgbClr val="3333CC"/>
                </a:solidFill>
                <a:latin typeface="Arial" pitchFamily="34" charset="0"/>
                <a:ea typeface="HG丸ｺﾞｼｯｸM-PRO" pitchFamily="50" charset="-128"/>
                <a:cs typeface="Arial" pitchFamily="34" charset="0"/>
              </a:rPr>
              <a:t>Uncrossable</a:t>
            </a:r>
            <a:r>
              <a:rPr lang="en-US" altLang="ja-JP" sz="2000" dirty="0" smtClean="0">
                <a:solidFill>
                  <a:srgbClr val="3333CC"/>
                </a:solidFill>
                <a:latin typeface="Arial" pitchFamily="34" charset="0"/>
                <a:ea typeface="HG丸ｺﾞｼｯｸM-PRO" pitchFamily="50" charset="-128"/>
                <a:cs typeface="Arial" pitchFamily="34" charset="0"/>
              </a:rPr>
              <a:t> river ((eliminated see 301)</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305 Shallow water body</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306 Crossable small water course ((eliminated see 305))</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307 Minor water channel Drainage ((moved see 315))</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309 </a:t>
            </a:r>
            <a:r>
              <a:rPr lang="en-US" altLang="ja-JP" sz="2000" dirty="0" err="1" smtClean="0">
                <a:solidFill>
                  <a:srgbClr val="3333CC"/>
                </a:solidFill>
                <a:latin typeface="Arial" pitchFamily="34" charset="0"/>
                <a:ea typeface="HG丸ｺﾞｼｯｸM-PRO" pitchFamily="50" charset="-128"/>
                <a:cs typeface="Arial" pitchFamily="34" charset="0"/>
              </a:rPr>
              <a:t>Uncrossable</a:t>
            </a:r>
            <a:r>
              <a:rPr lang="en-US" altLang="ja-JP" sz="2000" dirty="0" smtClean="0">
                <a:solidFill>
                  <a:srgbClr val="3333CC"/>
                </a:solidFill>
                <a:latin typeface="Arial" pitchFamily="34" charset="0"/>
                <a:ea typeface="HG丸ｺﾞｼｯｸM-PRO" pitchFamily="50" charset="-128"/>
                <a:cs typeface="Arial" pitchFamily="34" charset="0"/>
              </a:rPr>
              <a:t> marsh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310 Marsh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308 Narrow marsh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311 Indistinct marsh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312 Well / Fountain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313 Spring</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314 Prominent water feature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 symbol suggested)))</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477616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Water</a:t>
            </a:r>
            <a:r>
              <a:rPr lang="ja-JP" altLang="en-US" sz="2800" b="1" dirty="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and marsh (blue)</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6" name="グループ化 5"/>
          <p:cNvGrpSpPr/>
          <p:nvPr/>
        </p:nvGrpSpPr>
        <p:grpSpPr>
          <a:xfrm>
            <a:off x="521929" y="1628800"/>
            <a:ext cx="8204349" cy="4936614"/>
            <a:chOff x="521929" y="1732746"/>
            <a:chExt cx="8204349" cy="4936614"/>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929" y="1976440"/>
              <a:ext cx="8204349" cy="4692920"/>
            </a:xfrm>
            <a:prstGeom prst="rect">
              <a:avLst/>
            </a:prstGeom>
          </p:spPr>
        </p:pic>
        <p:sp>
          <p:nvSpPr>
            <p:cNvPr id="5" name="テキスト ボックス 4"/>
            <p:cNvSpPr txBox="1"/>
            <p:nvPr/>
          </p:nvSpPr>
          <p:spPr>
            <a:xfrm>
              <a:off x="561015" y="1732746"/>
              <a:ext cx="3074881"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305 Shallow water body</a:t>
              </a:r>
              <a:endParaRPr kumimoji="1" lang="ja-JP" altLang="en-US" sz="2000" b="1" dirty="0">
                <a:solidFill>
                  <a:srgbClr val="3333CC"/>
                </a:solidFill>
                <a:latin typeface="Arial" pitchFamily="34" charset="0"/>
                <a:cs typeface="Arial" pitchFamily="34" charset="0"/>
              </a:endParaRPr>
            </a:p>
          </p:txBody>
        </p:sp>
        <p:sp>
          <p:nvSpPr>
            <p:cNvPr id="21" name="テキスト ボックス 20"/>
            <p:cNvSpPr txBox="1"/>
            <p:nvPr/>
          </p:nvSpPr>
          <p:spPr>
            <a:xfrm>
              <a:off x="7134133" y="5570656"/>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6" name="テキスト ボックス 25"/>
            <p:cNvSpPr txBox="1"/>
            <p:nvPr/>
          </p:nvSpPr>
          <p:spPr>
            <a:xfrm>
              <a:off x="560237" y="4973106"/>
              <a:ext cx="2499595"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312 Well / Fountain</a:t>
              </a:r>
              <a:endParaRPr kumimoji="1" lang="ja-JP" altLang="en-US" sz="2000" b="1" dirty="0">
                <a:solidFill>
                  <a:srgbClr val="3333CC"/>
                </a:solidFill>
                <a:latin typeface="Arial" pitchFamily="34" charset="0"/>
                <a:cs typeface="Arial" pitchFamily="34" charset="0"/>
              </a:endParaRPr>
            </a:p>
          </p:txBody>
        </p:sp>
        <p:sp>
          <p:nvSpPr>
            <p:cNvPr id="27" name="テキスト ボックス 26"/>
            <p:cNvSpPr txBox="1"/>
            <p:nvPr/>
          </p:nvSpPr>
          <p:spPr>
            <a:xfrm>
              <a:off x="560237" y="5909210"/>
              <a:ext cx="1495922"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313 Spring</a:t>
              </a:r>
              <a:endParaRPr kumimoji="1" lang="ja-JP" altLang="en-US" sz="2000" b="1" dirty="0">
                <a:solidFill>
                  <a:srgbClr val="3333CC"/>
                </a:solidFill>
                <a:latin typeface="Arial" pitchFamily="34" charset="0"/>
                <a:cs typeface="Arial" pitchFamily="34" charset="0"/>
              </a:endParaRPr>
            </a:p>
          </p:txBody>
        </p:sp>
        <p:sp>
          <p:nvSpPr>
            <p:cNvPr id="28" name="テキスト ボックス 27"/>
            <p:cNvSpPr txBox="1"/>
            <p:nvPr/>
          </p:nvSpPr>
          <p:spPr>
            <a:xfrm>
              <a:off x="5096741" y="4973106"/>
              <a:ext cx="3615092"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314 Prominent water feature</a:t>
              </a:r>
              <a:endParaRPr kumimoji="1" lang="ja-JP" altLang="en-US" sz="2000" b="1" dirty="0">
                <a:solidFill>
                  <a:srgbClr val="3333CC"/>
                </a:solidFill>
                <a:latin typeface="Arial" pitchFamily="34" charset="0"/>
                <a:cs typeface="Arial" pitchFamily="34" charset="0"/>
              </a:endParaRPr>
            </a:p>
          </p:txBody>
        </p:sp>
      </p:grpSp>
    </p:spTree>
    <p:extLst>
      <p:ext uri="{BB962C8B-B14F-4D97-AF65-F5344CB8AC3E}">
        <p14:creationId xmlns:p14="http://schemas.microsoft.com/office/powerpoint/2010/main" val="2908082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Water and marsh (blue)</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574365649"/>
              </p:ext>
            </p:extLst>
          </p:nvPr>
        </p:nvGraphicFramePr>
        <p:xfrm>
          <a:off x="676276" y="1628800"/>
          <a:ext cx="7928172" cy="3845560"/>
        </p:xfrm>
        <a:graphic>
          <a:graphicData uri="http://schemas.openxmlformats.org/drawingml/2006/table">
            <a:tbl>
              <a:tblPr firstRow="1" bandRow="1">
                <a:tableStyleId>{5C22544A-7EE6-4342-B048-85BDC9FD1C3A}</a:tableStyleId>
              </a:tblPr>
              <a:tblGrid>
                <a:gridCol w="2671588"/>
                <a:gridCol w="2016224"/>
                <a:gridCol w="1656184"/>
                <a:gridCol w="1584176"/>
              </a:tblGrid>
              <a:tr h="370840">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rowSpan="2">
                  <a:txBody>
                    <a:bodyPr/>
                    <a:lstStyle/>
                    <a:p>
                      <a:r>
                        <a:rPr kumimoji="1" lang="en-US" altLang="ja-JP" dirty="0" smtClean="0">
                          <a:latin typeface="Arial" pitchFamily="34" charset="0"/>
                          <a:ea typeface="HG丸ｺﾞｼｯｸM-PRO" pitchFamily="50" charset="-128"/>
                          <a:cs typeface="Arial" pitchFamily="34" charset="0"/>
                        </a:rPr>
                        <a:t>301 </a:t>
                      </a:r>
                      <a:r>
                        <a:rPr kumimoji="1" lang="en-US" altLang="ja-JP" dirty="0" err="1" smtClean="0">
                          <a:latin typeface="Arial" pitchFamily="34" charset="0"/>
                          <a:ea typeface="HG丸ｺﾞｼｯｸM-PRO" pitchFamily="50" charset="-128"/>
                          <a:cs typeface="Arial" pitchFamily="34" charset="0"/>
                        </a:rPr>
                        <a:t>Uncrossable</a:t>
                      </a:r>
                      <a:r>
                        <a:rPr kumimoji="1" lang="en-US" altLang="ja-JP" dirty="0" smtClean="0">
                          <a:latin typeface="Arial" pitchFamily="34" charset="0"/>
                          <a:ea typeface="HG丸ｺﾞｼｯｸM-PRO" pitchFamily="50" charset="-128"/>
                          <a:cs typeface="Arial" pitchFamily="34" charset="0"/>
                        </a:rPr>
                        <a:t> water</a:t>
                      </a:r>
                    </a:p>
                    <a:p>
                      <a:r>
                        <a:rPr kumimoji="1" lang="ja-JP" altLang="en-US"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body</a:t>
                      </a:r>
                      <a:r>
                        <a:rPr kumimoji="1" lang="ja-JP" altLang="en-US" dirty="0"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p>
                      <a:r>
                        <a:rPr kumimoji="1" lang="ja-JP" altLang="en-US" dirty="0" smtClean="0">
                          <a:latin typeface="Arial" pitchFamily="34" charset="0"/>
                          <a:ea typeface="HG丸ｺﾞｼｯｸM-PRO" pitchFamily="50" charset="-128"/>
                          <a:cs typeface="Arial" pitchFamily="34" charset="0"/>
                        </a:rPr>
                        <a:t>　　通過不能な水域</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 mm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 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水域（直径）</a:t>
                      </a:r>
                      <a:endParaRPr kumimoji="1" lang="ja-JP" altLang="en-US" dirty="0">
                        <a:latin typeface="Arial" pitchFamily="34" charset="0"/>
                        <a:ea typeface="HG丸ｺﾞｼｯｸM-PRO" pitchFamily="50" charset="-128"/>
                        <a:cs typeface="Arial" pitchFamily="34" charset="0"/>
                      </a:endParaRPr>
                    </a:p>
                  </a:txBody>
                  <a:tcPr anchor="ctr"/>
                </a:tc>
              </a:tr>
              <a:tr h="370840">
                <a:tc vMerge="1">
                  <a:txBody>
                    <a:bodyPr/>
                    <a:lstStyle/>
                    <a:p>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0.35</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width</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 m width)</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水路（幅）</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305 Shallow water body</a:t>
                      </a:r>
                    </a:p>
                    <a:p>
                      <a:r>
                        <a:rPr kumimoji="1" lang="ja-JP" altLang="en-US" dirty="0" smtClean="0">
                          <a:latin typeface="Arial" pitchFamily="34" charset="0"/>
                          <a:ea typeface="HG丸ｺﾞｼｯｸM-PRO" pitchFamily="50" charset="-128"/>
                          <a:cs typeface="Arial" pitchFamily="34" charset="0"/>
                        </a:rPr>
                        <a:t>　　浅い水域</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0.7 mm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 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通過可能</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309 </a:t>
                      </a:r>
                      <a:r>
                        <a:rPr kumimoji="1" lang="en-US" altLang="ja-JP" dirty="0" err="1" smtClean="0">
                          <a:latin typeface="Arial" pitchFamily="34" charset="0"/>
                          <a:ea typeface="HG丸ｺﾞｼｯｸM-PRO" pitchFamily="50" charset="-128"/>
                          <a:cs typeface="Arial" pitchFamily="34" charset="0"/>
                        </a:rPr>
                        <a:t>Uncrossable</a:t>
                      </a:r>
                      <a:r>
                        <a:rPr kumimoji="1" lang="en-US" altLang="ja-JP" dirty="0" smtClean="0">
                          <a:latin typeface="Arial" pitchFamily="34" charset="0"/>
                          <a:ea typeface="HG丸ｺﾞｼｯｸM-PRO" pitchFamily="50" charset="-128"/>
                          <a:cs typeface="Arial" pitchFamily="34" charset="0"/>
                        </a:rPr>
                        <a:t> marsh</a:t>
                      </a:r>
                    </a:p>
                    <a:p>
                      <a:r>
                        <a:rPr kumimoji="1" lang="ja-JP" altLang="en-US" dirty="0" smtClean="0">
                          <a:latin typeface="Arial" pitchFamily="34" charset="0"/>
                          <a:ea typeface="HG丸ｺﾞｼｯｸM-PRO" pitchFamily="50" charset="-128"/>
                          <a:cs typeface="Arial" pitchFamily="34" charset="0"/>
                        </a:rPr>
                        <a:t>　　通過不能な湿地</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0.8 mm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 in dia.)</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直径</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310 Marsh</a:t>
                      </a:r>
                    </a:p>
                    <a:p>
                      <a:r>
                        <a:rPr kumimoji="1" lang="ja-JP" altLang="en-US" dirty="0" smtClean="0">
                          <a:latin typeface="Arial" pitchFamily="34" charset="0"/>
                          <a:ea typeface="HG丸ｺﾞｼｯｸM-PRO" pitchFamily="50" charset="-128"/>
                          <a:cs typeface="Arial" pitchFamily="34" charset="0"/>
                        </a:rPr>
                        <a:t>　　湿地</a:t>
                      </a:r>
                      <a:r>
                        <a:rPr kumimoji="1" lang="en-US" altLang="ja-JP" dirty="0" smtClean="0">
                          <a:latin typeface="Arial" pitchFamily="34" charset="0"/>
                          <a:ea typeface="HG丸ｺﾞｼｯｸM-PRO" pitchFamily="50" charset="-128"/>
                          <a:cs typeface="Arial" pitchFamily="34" charset="0"/>
                        </a:rPr>
                        <a:t> </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0.5 mm x 0.5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7.5 m x 7.5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311 Indistinct marsh</a:t>
                      </a:r>
                    </a:p>
                    <a:p>
                      <a:r>
                        <a:rPr kumimoji="1" lang="ja-JP" altLang="en-US" dirty="0" smtClean="0">
                          <a:latin typeface="Arial" pitchFamily="34" charset="0"/>
                          <a:ea typeface="HG丸ｺﾞｼｯｸM-PRO" pitchFamily="50" charset="-128"/>
                          <a:cs typeface="Arial" pitchFamily="34" charset="0"/>
                        </a:rPr>
                        <a:t>　　不明瞭は湿地</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0.8 mm x 0.8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12 m x 12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3611500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～植 生 ①～</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401 Open land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402 Open land with scattered trees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 graphical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implementation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403 Rough open land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404 Rough open land with scattered trees (((Suggested to also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allow green dots)))</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405 Forest: easy running</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406 Forest: slow running</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407 Undergrowth: slow running (((adjusted spacing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408 Forest: difficult to run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409 Undergrowth: difficult to run (((adjusted spacing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410 Vegetation: very difficult to run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421 </a:t>
            </a:r>
            <a:r>
              <a:rPr lang="en-US" altLang="ja-JP" sz="2000" dirty="0" smtClean="0">
                <a:solidFill>
                  <a:srgbClr val="FF0000"/>
                </a:solidFill>
                <a:latin typeface="Arial" pitchFamily="34" charset="0"/>
                <a:ea typeface="HG丸ｺﾞｼｯｸM-PRO" pitchFamily="50" charset="-128"/>
                <a:cs typeface="Arial" pitchFamily="34" charset="0"/>
              </a:rPr>
              <a:t>Vegetation: impassable </a:t>
            </a:r>
            <a:r>
              <a:rPr lang="en-US" altLang="ja-JP"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241808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～植 生 ②～</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411 Forest runnable in one direction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416 Distinct vegetation boundary (((alternative graphical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implementation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417 Indistinct vegetation boundary ((eliminated))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418 Prominent tree ((adjusted))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419, 420 Prominent vegetation feature ((</a:t>
            </a:r>
            <a:r>
              <a:rPr lang="en-US" altLang="ja-JP" sz="2000" dirty="0" smtClean="0">
                <a:solidFill>
                  <a:srgbClr val="FF00FF"/>
                </a:solidFill>
                <a:latin typeface="Arial" pitchFamily="34" charset="0"/>
                <a:ea typeface="HG丸ｺﾞｼｯｸM-PRO" pitchFamily="50" charset="-128"/>
                <a:cs typeface="Arial" pitchFamily="34" charset="0"/>
              </a:rPr>
              <a:t>new</a:t>
            </a:r>
            <a:r>
              <a:rPr lang="en-US" altLang="ja-JP" sz="2000" dirty="0" smtClean="0">
                <a:solidFill>
                  <a:srgbClr val="3333CC"/>
                </a:solidFill>
                <a:latin typeface="Arial" pitchFamily="34" charset="0"/>
                <a:ea typeface="HG丸ｺﾞｼｯｸM-PRO" pitchFamily="50" charset="-128"/>
                <a:cs typeface="Arial" pitchFamily="34" charset="0"/>
              </a:rPr>
              <a:t> symbol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412 Orchard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413 Vineyard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414 Distinct cultivation boundary</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415 Cultivated land</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4211605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Vegetation (green or yellow</a:t>
            </a:r>
            <a:r>
              <a:rPr lang="en-US" altLang="ja-JP" sz="2800" b="1" dirty="0" smtClean="0">
                <a:solidFill>
                  <a:srgbClr val="3333CC"/>
                </a:solidFill>
                <a:latin typeface="Arial" pitchFamily="34" charset="0"/>
                <a:ea typeface="HG丸ｺﾞｼｯｸM-PRO" pitchFamily="50" charset="-128"/>
                <a:cs typeface="Arial" pitchFamily="34" charset="0"/>
              </a:rPr>
              <a:t>)</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1145913526"/>
              </p:ext>
            </p:extLst>
          </p:nvPr>
        </p:nvGraphicFramePr>
        <p:xfrm>
          <a:off x="823938" y="2852936"/>
          <a:ext cx="7496124" cy="2214880"/>
        </p:xfrm>
        <a:graphic>
          <a:graphicData uri="http://schemas.openxmlformats.org/drawingml/2006/table">
            <a:tbl>
              <a:tblPr firstRow="1" bandRow="1">
                <a:tableStyleId>{5C22544A-7EE6-4342-B048-85BDC9FD1C3A}</a:tableStyleId>
              </a:tblPr>
              <a:tblGrid>
                <a:gridCol w="3535684"/>
                <a:gridCol w="1800200"/>
                <a:gridCol w="2160240"/>
              </a:tblGrid>
              <a:tr h="0">
                <a:tc>
                  <a:txBody>
                    <a:bodyPr/>
                    <a:lstStyle/>
                    <a:p>
                      <a:pPr algn="ctr"/>
                      <a:r>
                        <a:rPr kumimoji="1" lang="ja-JP" altLang="en-US" dirty="0" smtClean="0"/>
                        <a:t>タイプ</a:t>
                      </a:r>
                      <a:endParaRPr kumimoji="1" lang="ja-JP" altLang="en-US" dirty="0"/>
                    </a:p>
                  </a:txBody>
                  <a:tcPr/>
                </a:tc>
                <a:tc>
                  <a:txBody>
                    <a:bodyPr/>
                    <a:lstStyle/>
                    <a:p>
                      <a:pPr algn="ctr"/>
                      <a:r>
                        <a:rPr kumimoji="1" lang="ja-JP" altLang="en-US" dirty="0" smtClean="0"/>
                        <a:t>走行度</a:t>
                      </a:r>
                      <a:endParaRPr kumimoji="1" lang="ja-JP" altLang="en-US" dirty="0"/>
                    </a:p>
                  </a:txBody>
                  <a:tcPr/>
                </a:tc>
                <a:tc>
                  <a:txBody>
                    <a:bodyPr/>
                    <a:lstStyle/>
                    <a:p>
                      <a:pPr algn="ctr"/>
                      <a:r>
                        <a:rPr kumimoji="1" lang="ja-JP" altLang="en-US" dirty="0" smtClean="0"/>
                        <a:t>おおよその速度*</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open forest</a:t>
                      </a:r>
                      <a:r>
                        <a:rPr kumimoji="1" lang="ja-JP" altLang="en-US" dirty="0" smtClean="0">
                          <a:latin typeface="Arial" pitchFamily="34" charset="0"/>
                          <a:ea typeface="HG丸ｺﾞｼｯｸM-PRO" pitchFamily="50" charset="-128"/>
                          <a:cs typeface="Arial" pitchFamily="34" charset="0"/>
                        </a:rPr>
                        <a:t>：走行容易</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80-100%</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4-5 min/km</a:t>
                      </a: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slow running</a:t>
                      </a:r>
                      <a:r>
                        <a:rPr kumimoji="1" lang="ja-JP" altLang="en-US" dirty="0" smtClean="0">
                          <a:latin typeface="Arial" pitchFamily="34" charset="0"/>
                          <a:ea typeface="HG丸ｺﾞｼｯｸM-PRO" pitchFamily="50" charset="-128"/>
                          <a:cs typeface="Arial" pitchFamily="34" charset="0"/>
                        </a:rPr>
                        <a:t>：走行可能</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60-80</a:t>
                      </a:r>
                      <a:r>
                        <a:rPr kumimoji="1" lang="en-US" altLang="ja-JP" b="1" dirty="0" smtClean="0">
                          <a:latin typeface="Arial" pitchFamily="34" charset="0"/>
                          <a:ea typeface="HG丸ｺﾞｼｯｸM-PRO" pitchFamily="50" charset="-128"/>
                          <a:cs typeface="Arial" pitchFamily="34" charset="0"/>
                        </a:rPr>
                        <a:t>%</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5-7 min/km</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difficult to run</a:t>
                      </a:r>
                      <a:r>
                        <a:rPr kumimoji="1" lang="ja-JP" altLang="en-US" dirty="0" smtClean="0">
                          <a:latin typeface="Arial" pitchFamily="34" charset="0"/>
                          <a:ea typeface="HG丸ｺﾞｼｯｸM-PRO" pitchFamily="50" charset="-128"/>
                          <a:cs typeface="Arial" pitchFamily="34" charset="0"/>
                        </a:rPr>
                        <a:t>：走行困難</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40-60%</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7-10 min/km</a:t>
                      </a: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very difficult to run</a:t>
                      </a:r>
                      <a:r>
                        <a:rPr kumimoji="1" lang="ja-JP" altLang="en-US" dirty="0" smtClean="0">
                          <a:latin typeface="Arial" pitchFamily="34" charset="0"/>
                          <a:ea typeface="HG丸ｺﾞｼｯｸM-PRO" pitchFamily="50" charset="-128"/>
                          <a:cs typeface="Arial" pitchFamily="34" charset="0"/>
                        </a:rPr>
                        <a:t>：通行困難</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10-40%</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&gt; 10 min/km</a:t>
                      </a: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Impassable</a:t>
                      </a:r>
                      <a:r>
                        <a:rPr kumimoji="1" lang="ja-JP" altLang="en-US" dirty="0" smtClean="0">
                          <a:latin typeface="Arial" pitchFamily="34" charset="0"/>
                          <a:ea typeface="HG丸ｺﾞｼｯｸM-PRO" pitchFamily="50" charset="-128"/>
                          <a:cs typeface="Arial" pitchFamily="34" charset="0"/>
                        </a:rPr>
                        <a:t>：通過不能（禁止）</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(-10%)</a:t>
                      </a:r>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
        <p:nvSpPr>
          <p:cNvPr id="4" name="テキスト ボックス 3"/>
          <p:cNvSpPr txBox="1"/>
          <p:nvPr/>
        </p:nvSpPr>
        <p:spPr>
          <a:xfrm>
            <a:off x="1259632" y="5067816"/>
            <a:ext cx="5040560" cy="369332"/>
          </a:xfrm>
          <a:prstGeom prst="rect">
            <a:avLst/>
          </a:prstGeom>
          <a:noFill/>
        </p:spPr>
        <p:txBody>
          <a:bodyPr wrap="square" rtlCol="0">
            <a:spAutoFit/>
          </a:bodyPr>
          <a:lstStyle/>
          <a:p>
            <a:r>
              <a:rPr kumimoji="1" lang="ja-JP" altLang="en-US" dirty="0" smtClean="0"/>
              <a:t>*　典型的な走れる林、</a:t>
            </a:r>
            <a:r>
              <a:rPr kumimoji="1" lang="en-US" altLang="ja-JP" dirty="0" smtClean="0"/>
              <a:t>4km/min</a:t>
            </a:r>
            <a:r>
              <a:rPr kumimoji="1" lang="ja-JP" altLang="en-US" dirty="0" smtClean="0"/>
              <a:t>を例とした場合</a:t>
            </a:r>
            <a:endParaRPr kumimoji="1" lang="ja-JP" altLang="en-US" dirty="0"/>
          </a:p>
        </p:txBody>
      </p:sp>
      <p:sp>
        <p:nvSpPr>
          <p:cNvPr id="5" name="テキスト ボックス 4"/>
          <p:cNvSpPr txBox="1"/>
          <p:nvPr/>
        </p:nvSpPr>
        <p:spPr>
          <a:xfrm>
            <a:off x="1223628" y="1916832"/>
            <a:ext cx="6696744" cy="707886"/>
          </a:xfrm>
          <a:prstGeom prst="rect">
            <a:avLst/>
          </a:prstGeom>
          <a:noFill/>
        </p:spPr>
        <p:txBody>
          <a:bodyPr wrap="square" rtlCol="0">
            <a:spAutoFit/>
          </a:bodyPr>
          <a:lstStyle/>
          <a:p>
            <a:pPr marL="285750" indent="-285750">
              <a:buFont typeface="Arial" pitchFamily="34" charset="0"/>
              <a:buChar char="•"/>
            </a:pPr>
            <a:r>
              <a:rPr kumimoji="1" lang="ja-JP" altLang="en-US" sz="2000" dirty="0" smtClean="0">
                <a:solidFill>
                  <a:srgbClr val="3333CC"/>
                </a:solidFill>
                <a:latin typeface="HG丸ｺﾞｼｯｸM-PRO" pitchFamily="50" charset="-128"/>
                <a:ea typeface="HG丸ｺﾞｼｯｸM-PRO" pitchFamily="50" charset="-128"/>
              </a:rPr>
              <a:t>走行度（</a:t>
            </a:r>
            <a:r>
              <a:rPr kumimoji="1" lang="en-US" altLang="ja-JP" sz="2000" dirty="0" err="1" smtClean="0">
                <a:solidFill>
                  <a:srgbClr val="3333CC"/>
                </a:solidFill>
                <a:latin typeface="Arial" pitchFamily="34" charset="0"/>
                <a:ea typeface="HG丸ｺﾞｼｯｸM-PRO" pitchFamily="50" charset="-128"/>
                <a:cs typeface="Arial" pitchFamily="34" charset="0"/>
              </a:rPr>
              <a:t>runnability</a:t>
            </a:r>
            <a:r>
              <a:rPr kumimoji="1" lang="ja-JP" altLang="en-US" sz="2000" dirty="0" smtClean="0">
                <a:solidFill>
                  <a:srgbClr val="3333CC"/>
                </a:solidFill>
                <a:latin typeface="HG丸ｺﾞｼｯｸM-PRO" pitchFamily="50" charset="-128"/>
                <a:ea typeface="HG丸ｺﾞｼｯｸM-PRO" pitchFamily="50" charset="-128"/>
              </a:rPr>
              <a:t>）が</a:t>
            </a:r>
            <a:r>
              <a:rPr kumimoji="1" lang="en-US" altLang="ja-JP" sz="2000" dirty="0" smtClean="0">
                <a:solidFill>
                  <a:srgbClr val="3333CC"/>
                </a:solidFill>
                <a:latin typeface="HG丸ｺﾞｼｯｸM-PRO" pitchFamily="50" charset="-128"/>
                <a:ea typeface="HG丸ｺﾞｼｯｸM-PRO" pitchFamily="50" charset="-128"/>
              </a:rPr>
              <a:t>4</a:t>
            </a:r>
            <a:r>
              <a:rPr kumimoji="1" lang="ja-JP" altLang="en-US" sz="2000" dirty="0" smtClean="0">
                <a:solidFill>
                  <a:srgbClr val="3333CC"/>
                </a:solidFill>
                <a:latin typeface="HG丸ｺﾞｼｯｸM-PRO" pitchFamily="50" charset="-128"/>
                <a:ea typeface="HG丸ｺﾞｼｯｸM-PRO" pitchFamily="50" charset="-128"/>
              </a:rPr>
              <a:t>段階から</a:t>
            </a:r>
            <a:r>
              <a:rPr kumimoji="1" lang="en-US" altLang="ja-JP" sz="2000" dirty="0" smtClean="0">
                <a:solidFill>
                  <a:srgbClr val="3333CC"/>
                </a:solidFill>
                <a:latin typeface="HG丸ｺﾞｼｯｸM-PRO" pitchFamily="50" charset="-128"/>
                <a:ea typeface="HG丸ｺﾞｼｯｸM-PRO" pitchFamily="50" charset="-128"/>
              </a:rPr>
              <a:t>5</a:t>
            </a:r>
            <a:r>
              <a:rPr kumimoji="1" lang="ja-JP" altLang="en-US" sz="2000" dirty="0" smtClean="0">
                <a:solidFill>
                  <a:srgbClr val="3333CC"/>
                </a:solidFill>
                <a:latin typeface="HG丸ｺﾞｼｯｸM-PRO" pitchFamily="50" charset="-128"/>
                <a:ea typeface="HG丸ｺﾞｼｯｸM-PRO" pitchFamily="50" charset="-128"/>
              </a:rPr>
              <a:t>段階に</a:t>
            </a:r>
            <a:endParaRPr kumimoji="1" lang="en-US" altLang="ja-JP" sz="2000" dirty="0" smtClean="0">
              <a:solidFill>
                <a:srgbClr val="3333CC"/>
              </a:solidFill>
              <a:latin typeface="HG丸ｺﾞｼｯｸM-PRO" pitchFamily="50" charset="-128"/>
              <a:ea typeface="HG丸ｺﾞｼｯｸM-PRO" pitchFamily="50" charset="-128"/>
            </a:endParaRPr>
          </a:p>
          <a:p>
            <a:r>
              <a:rPr lang="en-US" altLang="ja-JP" sz="2000" dirty="0">
                <a:solidFill>
                  <a:srgbClr val="3333CC"/>
                </a:solidFill>
                <a:latin typeface="HG丸ｺﾞｼｯｸM-PRO" pitchFamily="50" charset="-128"/>
                <a:ea typeface="HG丸ｺﾞｼｯｸM-PRO" pitchFamily="50" charset="-128"/>
              </a:rPr>
              <a:t>	</a:t>
            </a:r>
            <a:r>
              <a:rPr lang="ja-JP" altLang="en-US" sz="2000" dirty="0" smtClean="0">
                <a:solidFill>
                  <a:srgbClr val="3333CC"/>
                </a:solidFill>
                <a:latin typeface="HG丸ｺﾞｼｯｸM-PRO" pitchFamily="50" charset="-128"/>
                <a:ea typeface="HG丸ｺﾞｼｯｸM-PRO" pitchFamily="50" charset="-128"/>
              </a:rPr>
              <a:t>～ </a:t>
            </a:r>
            <a:r>
              <a:rPr lang="en-US" altLang="ja-JP" sz="2000" dirty="0" smtClean="0">
                <a:solidFill>
                  <a:srgbClr val="3333CC"/>
                </a:solidFill>
                <a:latin typeface="Arial" pitchFamily="34" charset="0"/>
                <a:ea typeface="HG丸ｺﾞｼｯｸM-PRO" pitchFamily="50" charset="-128"/>
                <a:cs typeface="Arial" pitchFamily="34" charset="0"/>
              </a:rPr>
              <a:t>ISSOM</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421</a:t>
            </a:r>
            <a:r>
              <a:rPr lang="ja-JP" altLang="en-US" sz="2000" dirty="0" smtClean="0">
                <a:solidFill>
                  <a:srgbClr val="3333CC"/>
                </a:solidFill>
                <a:latin typeface="HG丸ｺﾞｼｯｸM-PRO" pitchFamily="50" charset="-128"/>
                <a:ea typeface="HG丸ｺﾞｼｯｸM-PRO" pitchFamily="50" charset="-128"/>
              </a:rPr>
              <a:t>を追加</a:t>
            </a:r>
            <a:endParaRPr kumimoji="1" lang="ja-JP" altLang="en-US" sz="2000" dirty="0">
              <a:solidFill>
                <a:srgbClr val="3333CC"/>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2702803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en-US" altLang="ja-JP" sz="3200" b="1" dirty="0" smtClean="0">
                <a:solidFill>
                  <a:srgbClr val="3333CC"/>
                </a:solidFill>
                <a:latin typeface="HG丸ｺﾞｼｯｸM-PRO" pitchFamily="50" charset="-128"/>
                <a:ea typeface="HG丸ｺﾞｼｯｸM-PRO" pitchFamily="50" charset="-128"/>
              </a:rPr>
              <a:t>IOF MC</a:t>
            </a:r>
            <a:r>
              <a:rPr lang="ja-JP" altLang="en-US" sz="3200" b="1" dirty="0" smtClean="0">
                <a:solidFill>
                  <a:srgbClr val="3333CC"/>
                </a:solidFill>
                <a:latin typeface="HG丸ｺﾞｼｯｸM-PRO" pitchFamily="50" charset="-128"/>
                <a:ea typeface="HG丸ｺﾞｼｯｸM-PRO" pitchFamily="50" charset="-128"/>
              </a:rPr>
              <a:t>とのかかわり</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en-US" altLang="ja-JP" sz="2400" dirty="0">
                <a:solidFill>
                  <a:srgbClr val="3333CC"/>
                </a:solidFill>
                <a:latin typeface="Arial" pitchFamily="34" charset="0"/>
                <a:ea typeface="HG丸ｺﾞｼｯｸM-PRO" pitchFamily="50" charset="-128"/>
                <a:cs typeface="Arial" pitchFamily="34" charset="0"/>
              </a:rPr>
              <a:t>IOF</a:t>
            </a:r>
            <a:r>
              <a:rPr lang="ja-JP" altLang="en-US" sz="2400" dirty="0">
                <a:solidFill>
                  <a:srgbClr val="3333CC"/>
                </a:solidFill>
                <a:latin typeface="Arial" pitchFamily="34" charset="0"/>
                <a:ea typeface="HG丸ｺﾞｼｯｸM-PRO" pitchFamily="50" charset="-128"/>
                <a:cs typeface="Arial" pitchFamily="34" charset="0"/>
              </a:rPr>
              <a:t>イベントでは、競技規則からの逸脱について</a:t>
            </a:r>
            <a:r>
              <a:rPr lang="ja-JP" altLang="en-US" sz="2400" dirty="0" smtClean="0">
                <a:solidFill>
                  <a:srgbClr val="3333CC"/>
                </a:solidFill>
                <a:latin typeface="Arial" pitchFamily="34" charset="0"/>
                <a:ea typeface="HG丸ｺﾞｼｯｸM-PRO" pitchFamily="50" charset="-128"/>
                <a:cs typeface="Arial" pitchFamily="34" charset="0"/>
              </a:rPr>
              <a:t>、</a:t>
            </a:r>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EA</a:t>
            </a:r>
            <a:r>
              <a:rPr lang="ja-JP" altLang="en-US" sz="2400" dirty="0" smtClean="0">
                <a:solidFill>
                  <a:srgbClr val="3333CC"/>
                </a:solidFill>
                <a:latin typeface="Arial" pitchFamily="34" charset="0"/>
                <a:ea typeface="HG丸ｺﾞｼｯｸM-PRO" pitchFamily="50" charset="-128"/>
                <a:cs typeface="Arial" pitchFamily="34" charset="0"/>
              </a:rPr>
              <a:t>の承認</a:t>
            </a:r>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場合</a:t>
            </a:r>
            <a:r>
              <a:rPr lang="ja-JP" altLang="en-US" sz="2400" dirty="0">
                <a:solidFill>
                  <a:srgbClr val="3333CC"/>
                </a:solidFill>
                <a:latin typeface="Arial" pitchFamily="34" charset="0"/>
                <a:ea typeface="HG丸ｺﾞｼｯｸM-PRO" pitchFamily="50" charset="-128"/>
                <a:cs typeface="Arial" pitchFamily="34" charset="0"/>
              </a:rPr>
              <a:t>に</a:t>
            </a:r>
            <a:r>
              <a:rPr lang="ja-JP" altLang="en-US" sz="2400" dirty="0" smtClean="0">
                <a:solidFill>
                  <a:srgbClr val="3333CC"/>
                </a:solidFill>
                <a:latin typeface="Arial" pitchFamily="34" charset="0"/>
                <a:ea typeface="HG丸ｺﾞｼｯｸM-PRO" pitchFamily="50" charset="-128"/>
                <a:cs typeface="Arial" pitchFamily="34" charset="0"/>
              </a:rPr>
              <a:t>よって、</a:t>
            </a:r>
            <a:r>
              <a:rPr lang="en-US" altLang="ja-JP" sz="2400" dirty="0" smtClean="0">
                <a:solidFill>
                  <a:srgbClr val="3333CC"/>
                </a:solidFill>
                <a:latin typeface="Arial" pitchFamily="34" charset="0"/>
                <a:ea typeface="HG丸ｺﾞｼｯｸM-PRO" pitchFamily="50" charset="-128"/>
                <a:cs typeface="Arial" pitchFamily="34" charset="0"/>
              </a:rPr>
              <a:t>FC</a:t>
            </a:r>
            <a:r>
              <a:rPr lang="ja-JP" altLang="en-US" sz="2400" dirty="0" smtClean="0">
                <a:solidFill>
                  <a:srgbClr val="3333CC"/>
                </a:solidFill>
                <a:latin typeface="Arial" pitchFamily="34" charset="0"/>
                <a:ea typeface="HG丸ｺﾞｼｯｸM-PRO" pitchFamily="50" charset="-128"/>
                <a:cs typeface="Arial" pitchFamily="34" charset="0"/>
              </a:rPr>
              <a:t>または</a:t>
            </a:r>
            <a:r>
              <a:rPr lang="en-US" altLang="ja-JP" sz="2400" dirty="0" smtClean="0">
                <a:solidFill>
                  <a:srgbClr val="3333CC"/>
                </a:solidFill>
                <a:latin typeface="Arial" pitchFamily="34" charset="0"/>
                <a:ea typeface="HG丸ｺﾞｼｯｸM-PRO" pitchFamily="50" charset="-128"/>
                <a:cs typeface="Arial" pitchFamily="34" charset="0"/>
              </a:rPr>
              <a:t>MC</a:t>
            </a:r>
            <a:r>
              <a:rPr lang="ja-JP" altLang="en-US" sz="2400" dirty="0">
                <a:solidFill>
                  <a:srgbClr val="3333CC"/>
                </a:solidFill>
                <a:latin typeface="Arial" pitchFamily="34" charset="0"/>
                <a:ea typeface="HG丸ｺﾞｼｯｸM-PRO" pitchFamily="50" charset="-128"/>
                <a:cs typeface="Arial" pitchFamily="34" charset="0"/>
              </a:rPr>
              <a:t>の承認が</a:t>
            </a:r>
            <a:r>
              <a:rPr lang="ja-JP" altLang="en-US" sz="2400" dirty="0" smtClean="0">
                <a:solidFill>
                  <a:srgbClr val="3333CC"/>
                </a:solidFill>
                <a:latin typeface="Arial" pitchFamily="34" charset="0"/>
                <a:ea typeface="HG丸ｺﾞｼｯｸM-PRO" pitchFamily="50" charset="-128"/>
                <a:cs typeface="Arial" pitchFamily="34" charset="0"/>
              </a:rPr>
              <a:t>必要</a:t>
            </a:r>
            <a:endParaRPr lang="en-US" altLang="ja-JP" sz="2400" dirty="0" smtClean="0">
              <a:solidFill>
                <a:srgbClr val="3333CC"/>
              </a:solidFill>
              <a:latin typeface="Arial" pitchFamily="34" charset="0"/>
              <a:ea typeface="HG丸ｺﾞｼｯｸM-PRO" pitchFamily="50" charset="-128"/>
              <a:cs typeface="Arial" pitchFamily="34" charset="0"/>
            </a:endParaRPr>
          </a:p>
          <a:p>
            <a:pPr lvl="2"/>
            <a:r>
              <a:rPr lang="ja-JP" altLang="en-US" sz="2400" dirty="0" smtClean="0">
                <a:solidFill>
                  <a:srgbClr val="3333CC"/>
                </a:solidFill>
                <a:latin typeface="Arial" pitchFamily="34" charset="0"/>
                <a:ea typeface="HG丸ｺﾞｼｯｸM-PRO" pitchFamily="50" charset="-128"/>
                <a:cs typeface="Arial" pitchFamily="34" charset="0"/>
              </a:rPr>
              <a:t>　　　　</a:t>
            </a:r>
            <a:endParaRPr lang="en-US" altLang="ja-JP" sz="2400" dirty="0" smtClean="0">
              <a:solidFill>
                <a:srgbClr val="3333CC"/>
              </a:solidFill>
              <a:latin typeface="Arial" pitchFamily="34" charset="0"/>
              <a:ea typeface="HG丸ｺﾞｼｯｸM-PRO" pitchFamily="50" charset="-128"/>
              <a:cs typeface="Arial" pitchFamily="34" charset="0"/>
            </a:endParaRPr>
          </a:p>
          <a:p>
            <a:pPr marL="342900" indent="-342900">
              <a:spcBef>
                <a:spcPts val="600"/>
              </a:spcBef>
              <a:buFont typeface="Arial" pitchFamily="34" charset="0"/>
              <a:buChar char="•"/>
            </a:pPr>
            <a:r>
              <a:rPr lang="ja-JP" altLang="en-US" sz="2400" dirty="0">
                <a:solidFill>
                  <a:srgbClr val="3333CC"/>
                </a:solidFill>
                <a:latin typeface="Arial" pitchFamily="34" charset="0"/>
                <a:ea typeface="HG丸ｺﾞｼｯｸM-PRO" pitchFamily="50" charset="-128"/>
                <a:cs typeface="Arial" pitchFamily="34" charset="0"/>
              </a:rPr>
              <a:t>地図に</a:t>
            </a:r>
            <a:r>
              <a:rPr lang="ja-JP" altLang="en-US" sz="2400" dirty="0" smtClean="0">
                <a:solidFill>
                  <a:srgbClr val="3333CC"/>
                </a:solidFill>
                <a:latin typeface="Arial" pitchFamily="34" charset="0"/>
                <a:ea typeface="HG丸ｺﾞｼｯｸM-PRO" pitchFamily="50" charset="-128"/>
                <a:cs typeface="Arial" pitchFamily="34" charset="0"/>
              </a:rPr>
              <a:t>関しては</a:t>
            </a:r>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縮尺</a:t>
            </a:r>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Non-Offset</a:t>
            </a:r>
            <a:r>
              <a:rPr lang="ja-JP" altLang="en-US" sz="2400" dirty="0" smtClean="0">
                <a:solidFill>
                  <a:srgbClr val="3333CC"/>
                </a:solidFill>
                <a:latin typeface="Arial" pitchFamily="34" charset="0"/>
                <a:ea typeface="HG丸ｺﾞｼｯｸM-PRO" pitchFamily="50" charset="-128"/>
                <a:cs typeface="Arial" pitchFamily="34" charset="0"/>
              </a:rPr>
              <a:t>印刷</a:t>
            </a:r>
            <a:endParaRPr lang="ja-JP" altLang="en-US" sz="24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テキスト ボックス 1"/>
          <p:cNvSpPr txBox="1"/>
          <p:nvPr/>
        </p:nvSpPr>
        <p:spPr>
          <a:xfrm>
            <a:off x="5364088" y="2060848"/>
            <a:ext cx="3082895" cy="369332"/>
          </a:xfrm>
          <a:prstGeom prst="rect">
            <a:avLst/>
          </a:prstGeom>
          <a:noFill/>
        </p:spPr>
        <p:txBody>
          <a:bodyPr wrap="none" rtlCol="0">
            <a:spAutoFit/>
          </a:bodyPr>
          <a:lstStyle/>
          <a:p>
            <a:r>
              <a:rPr lang="en-US" altLang="ja-JP" dirty="0">
                <a:solidFill>
                  <a:srgbClr val="FF00FF"/>
                </a:solidFill>
                <a:latin typeface="Arial" pitchFamily="34" charset="0"/>
                <a:ea typeface="HG丸ｺﾞｼｯｸM-PRO" pitchFamily="50" charset="-128"/>
                <a:cs typeface="Arial" pitchFamily="34" charset="0"/>
              </a:rPr>
              <a:t>WOC</a:t>
            </a:r>
            <a:r>
              <a:rPr lang="ja-JP" altLang="en-US" dirty="0" err="1">
                <a:solidFill>
                  <a:srgbClr val="FF00FF"/>
                </a:solidFill>
                <a:latin typeface="Arial" pitchFamily="34" charset="0"/>
                <a:ea typeface="HG丸ｺﾞｼｯｸM-PRO" pitchFamily="50" charset="-128"/>
                <a:cs typeface="Arial" pitchFamily="34" charset="0"/>
              </a:rPr>
              <a:t>、</a:t>
            </a:r>
            <a:r>
              <a:rPr lang="en-US" altLang="ja-JP" dirty="0" err="1">
                <a:solidFill>
                  <a:srgbClr val="FF00FF"/>
                </a:solidFill>
                <a:latin typeface="Arial" pitchFamily="34" charset="0"/>
                <a:ea typeface="HG丸ｺﾞｼｯｸM-PRO" pitchFamily="50" charset="-128"/>
                <a:cs typeface="Arial" pitchFamily="34" charset="0"/>
              </a:rPr>
              <a:t>WCup</a:t>
            </a:r>
            <a:r>
              <a:rPr lang="ja-JP" altLang="en-US" dirty="0" err="1">
                <a:solidFill>
                  <a:srgbClr val="FF00FF"/>
                </a:solidFill>
                <a:latin typeface="Arial" pitchFamily="34" charset="0"/>
                <a:ea typeface="HG丸ｺﾞｼｯｸM-PRO" pitchFamily="50" charset="-128"/>
                <a:cs typeface="Arial" pitchFamily="34" charset="0"/>
              </a:rPr>
              <a:t>、</a:t>
            </a:r>
            <a:r>
              <a:rPr lang="en-US" altLang="ja-JP" dirty="0" smtClean="0">
                <a:solidFill>
                  <a:srgbClr val="FF00FF"/>
                </a:solidFill>
                <a:latin typeface="Arial" pitchFamily="34" charset="0"/>
                <a:ea typeface="HG丸ｺﾞｼｯｸM-PRO" pitchFamily="50" charset="-128"/>
                <a:cs typeface="Arial" pitchFamily="34" charset="0"/>
              </a:rPr>
              <a:t>WRE</a:t>
            </a:r>
            <a:r>
              <a:rPr lang="ja-JP" altLang="en-US" dirty="0" smtClean="0">
                <a:solidFill>
                  <a:srgbClr val="FF00FF"/>
                </a:solidFill>
                <a:latin typeface="Arial" pitchFamily="34" charset="0"/>
                <a:ea typeface="HG丸ｺﾞｼｯｸM-PRO" pitchFamily="50" charset="-128"/>
                <a:cs typeface="Arial" pitchFamily="34" charset="0"/>
              </a:rPr>
              <a:t>・・・</a:t>
            </a:r>
            <a:endParaRPr kumimoji="1" lang="ja-JP" altLang="en-US" dirty="0">
              <a:solidFill>
                <a:srgbClr val="FF00FF"/>
              </a:solidFill>
            </a:endParaRPr>
          </a:p>
        </p:txBody>
      </p:sp>
    </p:spTree>
    <p:extLst>
      <p:ext uri="{BB962C8B-B14F-4D97-AF65-F5344CB8AC3E}">
        <p14:creationId xmlns:p14="http://schemas.microsoft.com/office/powerpoint/2010/main" val="2860801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Vegetation (green or yellow)</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4" name="グループ化 3"/>
          <p:cNvGrpSpPr/>
          <p:nvPr/>
        </p:nvGrpSpPr>
        <p:grpSpPr>
          <a:xfrm>
            <a:off x="107504" y="1545178"/>
            <a:ext cx="8974572" cy="4836150"/>
            <a:chOff x="179512" y="1545178"/>
            <a:chExt cx="8974572" cy="483615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880" y="1745233"/>
              <a:ext cx="8195953" cy="4636095"/>
            </a:xfrm>
            <a:prstGeom prst="rect">
              <a:avLst/>
            </a:prstGeom>
          </p:spPr>
        </p:pic>
        <p:sp>
          <p:nvSpPr>
            <p:cNvPr id="5" name="テキスト ボックス 4"/>
            <p:cNvSpPr txBox="1"/>
            <p:nvPr/>
          </p:nvSpPr>
          <p:spPr>
            <a:xfrm>
              <a:off x="827584" y="1545178"/>
              <a:ext cx="4411785"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402 Open land with scattered trees</a:t>
              </a:r>
              <a:endParaRPr kumimoji="1" lang="ja-JP" altLang="en-US" sz="2000" b="1" dirty="0">
                <a:solidFill>
                  <a:srgbClr val="3333CC"/>
                </a:solidFill>
                <a:latin typeface="Arial" pitchFamily="34" charset="0"/>
                <a:cs typeface="Arial" pitchFamily="34" charset="0"/>
              </a:endParaRPr>
            </a:p>
          </p:txBody>
        </p:sp>
        <p:sp>
          <p:nvSpPr>
            <p:cNvPr id="21" name="テキスト ボックス 20"/>
            <p:cNvSpPr txBox="1"/>
            <p:nvPr/>
          </p:nvSpPr>
          <p:spPr>
            <a:xfrm>
              <a:off x="6470619" y="5805264"/>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sp>
          <p:nvSpPr>
            <p:cNvPr id="26" name="テキスト ボックス 25"/>
            <p:cNvSpPr txBox="1"/>
            <p:nvPr/>
          </p:nvSpPr>
          <p:spPr>
            <a:xfrm>
              <a:off x="179512" y="5261138"/>
              <a:ext cx="4216219"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416 Distinct vegetation boundary</a:t>
              </a:r>
              <a:endParaRPr kumimoji="1" lang="ja-JP" altLang="en-US" sz="2000" b="1" dirty="0">
                <a:solidFill>
                  <a:srgbClr val="3333CC"/>
                </a:solidFill>
                <a:latin typeface="Arial" pitchFamily="34" charset="0"/>
                <a:cs typeface="Arial" pitchFamily="34" charset="0"/>
              </a:endParaRPr>
            </a:p>
          </p:txBody>
        </p:sp>
        <p:sp>
          <p:nvSpPr>
            <p:cNvPr id="28" name="テキスト ボックス 27"/>
            <p:cNvSpPr txBox="1"/>
            <p:nvPr/>
          </p:nvSpPr>
          <p:spPr>
            <a:xfrm>
              <a:off x="4355976" y="5261138"/>
              <a:ext cx="4798108"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419, 420 Prominent vegetation feature</a:t>
              </a:r>
              <a:endParaRPr kumimoji="1" lang="ja-JP" altLang="en-US" sz="2000" b="1" dirty="0">
                <a:solidFill>
                  <a:srgbClr val="3333CC"/>
                </a:solidFill>
                <a:latin typeface="Arial" pitchFamily="34" charset="0"/>
                <a:cs typeface="Arial" pitchFamily="34" charset="0"/>
              </a:endParaRPr>
            </a:p>
          </p:txBody>
        </p:sp>
        <p:sp>
          <p:nvSpPr>
            <p:cNvPr id="14" name="テキスト ボックス 13"/>
            <p:cNvSpPr txBox="1"/>
            <p:nvPr/>
          </p:nvSpPr>
          <p:spPr>
            <a:xfrm>
              <a:off x="827584" y="2452826"/>
              <a:ext cx="4030270"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407 Undergrowth: slow running</a:t>
              </a:r>
              <a:endParaRPr kumimoji="1" lang="ja-JP" altLang="en-US" sz="2000" b="1" dirty="0">
                <a:solidFill>
                  <a:srgbClr val="3333CC"/>
                </a:solidFill>
                <a:latin typeface="Arial" pitchFamily="34" charset="0"/>
                <a:cs typeface="Arial" pitchFamily="34" charset="0"/>
              </a:endParaRPr>
            </a:p>
          </p:txBody>
        </p:sp>
        <p:sp>
          <p:nvSpPr>
            <p:cNvPr id="15" name="テキスト ボックス 14"/>
            <p:cNvSpPr txBox="1"/>
            <p:nvPr/>
          </p:nvSpPr>
          <p:spPr>
            <a:xfrm>
              <a:off x="827584" y="3316922"/>
              <a:ext cx="4155305"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409 Undergrowth: difficult to run</a:t>
              </a:r>
              <a:endParaRPr kumimoji="1" lang="ja-JP" altLang="en-US" sz="2000" b="1" dirty="0">
                <a:solidFill>
                  <a:srgbClr val="3333CC"/>
                </a:solidFill>
                <a:latin typeface="Arial" pitchFamily="34" charset="0"/>
                <a:cs typeface="Arial" pitchFamily="34" charset="0"/>
              </a:endParaRPr>
            </a:p>
          </p:txBody>
        </p:sp>
        <p:sp>
          <p:nvSpPr>
            <p:cNvPr id="16" name="テキスト ボックス 15"/>
            <p:cNvSpPr txBox="1"/>
            <p:nvPr/>
          </p:nvSpPr>
          <p:spPr>
            <a:xfrm>
              <a:off x="827584" y="4181018"/>
              <a:ext cx="3531993"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421 Vegetation: impassable</a:t>
              </a:r>
              <a:endParaRPr kumimoji="1" lang="ja-JP" altLang="en-US" sz="2000" b="1" dirty="0">
                <a:solidFill>
                  <a:srgbClr val="3333CC"/>
                </a:solidFill>
                <a:latin typeface="Arial" pitchFamily="34" charset="0"/>
                <a:cs typeface="Arial" pitchFamily="34" charset="0"/>
              </a:endParaRPr>
            </a:p>
          </p:txBody>
        </p:sp>
        <p:sp>
          <p:nvSpPr>
            <p:cNvPr id="17" name="テキスト ボックス 16"/>
            <p:cNvSpPr txBox="1"/>
            <p:nvPr/>
          </p:nvSpPr>
          <p:spPr>
            <a:xfrm>
              <a:off x="2901945" y="5589240"/>
              <a:ext cx="1093991" cy="584775"/>
            </a:xfrm>
            <a:prstGeom prst="rect">
              <a:avLst/>
            </a:prstGeom>
            <a:noFill/>
          </p:spPr>
          <p:txBody>
            <a:bodyPr wrap="square" rtlCol="0">
              <a:spAutoFit/>
            </a:bodyPr>
            <a:lstStyle/>
            <a:p>
              <a:r>
                <a:rPr lang="ja-JP" altLang="en-US" sz="1600" dirty="0" smtClean="0">
                  <a:solidFill>
                    <a:srgbClr val="FF00FF"/>
                  </a:solidFill>
                  <a:latin typeface="HG丸ｺﾞｼｯｸM-PRO" pitchFamily="50" charset="-128"/>
                  <a:ea typeface="HG丸ｺﾞｼｯｸM-PRO" pitchFamily="50" charset="-128"/>
                </a:rPr>
                <a:t>混在使用</a:t>
              </a:r>
              <a:endParaRPr lang="en-US" altLang="ja-JP" sz="1600" dirty="0" smtClean="0">
                <a:solidFill>
                  <a:srgbClr val="FF00FF"/>
                </a:solidFill>
                <a:latin typeface="HG丸ｺﾞｼｯｸM-PRO" pitchFamily="50" charset="-128"/>
                <a:ea typeface="HG丸ｺﾞｼｯｸM-PRO" pitchFamily="50" charset="-128"/>
              </a:endParaRPr>
            </a:p>
            <a:p>
              <a:r>
                <a:rPr lang="ja-JP" altLang="en-US" sz="1600" dirty="0" smtClean="0">
                  <a:solidFill>
                    <a:srgbClr val="FF00FF"/>
                  </a:solidFill>
                  <a:latin typeface="HG丸ｺﾞｼｯｸM-PRO" pitchFamily="50" charset="-128"/>
                  <a:ea typeface="HG丸ｺﾞｼｯｸM-PRO" pitchFamily="50" charset="-128"/>
                </a:rPr>
                <a:t>不可</a:t>
              </a:r>
              <a:endParaRPr kumimoji="1" lang="ja-JP" altLang="en-US" sz="1600" dirty="0">
                <a:solidFill>
                  <a:srgbClr val="FF00FF"/>
                </a:solidFill>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2830724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803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Vegetation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a:solidFill>
                  <a:srgbClr val="3333CC"/>
                </a:solidFill>
                <a:latin typeface="Arial" pitchFamily="34" charset="0"/>
                <a:ea typeface="HG丸ｺﾞｼｯｸM-PRO" pitchFamily="50" charset="-128"/>
                <a:cs typeface="Arial" pitchFamily="34" charset="0"/>
              </a:rPr>
              <a:t> </a:t>
            </a:r>
            <a:r>
              <a:rPr lang="ja-JP" altLang="en-US" sz="2800" b="1" dirty="0" smtClean="0">
                <a:solidFill>
                  <a:srgbClr val="3333CC"/>
                </a:solidFill>
                <a:latin typeface="Arial" pitchFamily="34" charset="0"/>
                <a:ea typeface="HG丸ｺﾞｼｯｸM-PRO" pitchFamily="50" charset="-128"/>
                <a:cs typeface="Arial" pitchFamily="34" charset="0"/>
              </a:rPr>
              <a:t>①</a:t>
            </a:r>
            <a:r>
              <a:rPr lang="en-US" altLang="ja-JP" sz="2800" b="1" dirty="0" smtClean="0">
                <a:solidFill>
                  <a:srgbClr val="3333CC"/>
                </a:solidFill>
                <a:latin typeface="Arial" pitchFamily="34" charset="0"/>
                <a:ea typeface="HG丸ｺﾞｼｯｸM-PRO" pitchFamily="50" charset="-128"/>
                <a:cs typeface="Arial" pitchFamily="34" charset="0"/>
              </a:rPr>
              <a:t> </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091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573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531299311"/>
              </p:ext>
            </p:extLst>
          </p:nvPr>
        </p:nvGraphicFramePr>
        <p:xfrm>
          <a:off x="520662" y="1521584"/>
          <a:ext cx="8144196" cy="4931752"/>
        </p:xfrm>
        <a:graphic>
          <a:graphicData uri="http://schemas.openxmlformats.org/drawingml/2006/table">
            <a:tbl>
              <a:tblPr firstRow="1" bandRow="1">
                <a:tableStyleId>{5C22544A-7EE6-4342-B048-85BDC9FD1C3A}</a:tableStyleId>
              </a:tblPr>
              <a:tblGrid>
                <a:gridCol w="2827202"/>
                <a:gridCol w="2016224"/>
                <a:gridCol w="1728192"/>
                <a:gridCol w="1572578"/>
              </a:tblGrid>
              <a:tr h="442848">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401 Open land</a:t>
                      </a:r>
                      <a:r>
                        <a:rPr kumimoji="1" lang="ja-JP" altLang="en-US" dirty="0"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0.5</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0.5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7.5 m x 7.5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en-US" altLang="ja-JP" dirty="0" smtClean="0">
                          <a:latin typeface="Arial" pitchFamily="34" charset="0"/>
                          <a:ea typeface="HG丸ｺﾞｼｯｸM-PRO" pitchFamily="50" charset="-128"/>
                          <a:cs typeface="Arial" pitchFamily="34" charset="0"/>
                        </a:rPr>
                        <a:t>Draft</a:t>
                      </a:r>
                      <a:r>
                        <a:rPr kumimoji="1" lang="ja-JP" altLang="en-US" dirty="0" smtClean="0">
                          <a:latin typeface="Arial" pitchFamily="34" charset="0"/>
                          <a:ea typeface="HG丸ｺﾞｼｯｸM-PRO" pitchFamily="50" charset="-128"/>
                          <a:cs typeface="Arial" pitchFamily="34" charset="0"/>
                        </a:rPr>
                        <a:t>間違い</a:t>
                      </a:r>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402 Open land with scattered trees</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3.3</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3.3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50 m x 50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Arial" pitchFamily="34" charset="0"/>
                        <a:ea typeface="HG丸ｺﾞｼｯｸM-PRO" pitchFamily="50" charset="-128"/>
                        <a:cs typeface="Arial" pitchFamily="34" charset="0"/>
                      </a:endParaRPr>
                    </a:p>
                  </a:txBody>
                  <a:tcPr anchor="ctr"/>
                </a:tc>
              </a:tr>
              <a:tr h="445224">
                <a:tc>
                  <a:txBody>
                    <a:bodyPr/>
                    <a:lstStyle/>
                    <a:p>
                      <a:r>
                        <a:rPr kumimoji="1" lang="en-US" altLang="ja-JP" dirty="0" smtClean="0">
                          <a:latin typeface="Arial" pitchFamily="34" charset="0"/>
                          <a:ea typeface="HG丸ｺﾞｼｯｸM-PRO" pitchFamily="50" charset="-128"/>
                          <a:cs typeface="Arial" pitchFamily="34" charset="0"/>
                        </a:rPr>
                        <a:t>403 Rough open land</a:t>
                      </a:r>
                      <a:r>
                        <a:rPr kumimoji="1" lang="ja-JP" altLang="en-US" dirty="0"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404 Rough open land with scattered trees</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3.3</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3.3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50 m x 50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405 Forest: easy running</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406 Forest: slow running</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407 Undergrowth: slow running</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 x 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lang="en-US" altLang="ja-JP" dirty="0" smtClean="0"/>
                        <a:t>408 Forest: difficult to run</a:t>
                      </a:r>
                      <a:endParaRPr lang="ja-JP" altLang="en-US" dirty="0"/>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r>
                        <a:rPr lang="en-US" altLang="ja-JP" dirty="0" smtClean="0"/>
                        <a:t>409 Undergrowth: difficult to run</a:t>
                      </a:r>
                      <a:endParaRPr lang="ja-JP" altLang="en-US" dirty="0"/>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3148135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803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Vegetation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a:solidFill>
                  <a:srgbClr val="3333CC"/>
                </a:solidFill>
                <a:latin typeface="Arial" pitchFamily="34" charset="0"/>
                <a:ea typeface="HG丸ｺﾞｼｯｸM-PRO" pitchFamily="50" charset="-128"/>
                <a:cs typeface="Arial" pitchFamily="34" charset="0"/>
              </a:rPr>
              <a:t> </a:t>
            </a:r>
            <a:r>
              <a:rPr lang="ja-JP" altLang="en-US" sz="2800" b="1" dirty="0" smtClean="0">
                <a:solidFill>
                  <a:srgbClr val="3333CC"/>
                </a:solidFill>
                <a:latin typeface="Arial" pitchFamily="34" charset="0"/>
                <a:ea typeface="HG丸ｺﾞｼｯｸM-PRO" pitchFamily="50" charset="-128"/>
                <a:cs typeface="Arial" pitchFamily="34" charset="0"/>
              </a:rPr>
              <a:t>②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091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573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945171895"/>
              </p:ext>
            </p:extLst>
          </p:nvPr>
        </p:nvGraphicFramePr>
        <p:xfrm>
          <a:off x="520662" y="1521584"/>
          <a:ext cx="8144196" cy="4110608"/>
        </p:xfrm>
        <a:graphic>
          <a:graphicData uri="http://schemas.openxmlformats.org/drawingml/2006/table">
            <a:tbl>
              <a:tblPr firstRow="1" bandRow="1">
                <a:tableStyleId>{5C22544A-7EE6-4342-B048-85BDC9FD1C3A}</a:tableStyleId>
              </a:tblPr>
              <a:tblGrid>
                <a:gridCol w="3043226"/>
                <a:gridCol w="1872208"/>
                <a:gridCol w="1656184"/>
                <a:gridCol w="1572578"/>
              </a:tblGrid>
              <a:tr h="442848">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410 Vegetation: very difficult to run</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0.5</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0.5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7.5 m x 7.5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421 Vegetation: impassable</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p>
                    <a:p>
                      <a:pPr algn="ctr"/>
                      <a:r>
                        <a:rPr kumimoji="1" lang="en-US" altLang="ja-JP" dirty="0" smtClean="0">
                          <a:latin typeface="Arial" pitchFamily="34" charset="0"/>
                          <a:ea typeface="HG丸ｺﾞｼｯｸM-PRO" pitchFamily="50" charset="-128"/>
                          <a:cs typeface="Arial" pitchFamily="34" charset="0"/>
                        </a:rPr>
                        <a:t>0.4 mm width</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p>
                    <a:p>
                      <a:pPr algn="ctr"/>
                      <a:r>
                        <a:rPr kumimoji="1" lang="en-US" altLang="ja-JP" dirty="0" smtClean="0">
                          <a:latin typeface="Arial" pitchFamily="34" charset="0"/>
                          <a:ea typeface="HG丸ｺﾞｼｯｸM-PRO" pitchFamily="50" charset="-128"/>
                          <a:cs typeface="Arial" pitchFamily="34" charset="0"/>
                        </a:rPr>
                        <a:t>6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Arial" pitchFamily="34" charset="0"/>
                        <a:ea typeface="HG丸ｺﾞｼｯｸM-PRO" pitchFamily="50" charset="-128"/>
                        <a:cs typeface="Arial" pitchFamily="34" charset="0"/>
                      </a:endParaRPr>
                    </a:p>
                  </a:txBody>
                  <a:tcPr anchor="ctr"/>
                </a:tc>
              </a:tr>
              <a:tr h="445224">
                <a:tc>
                  <a:txBody>
                    <a:bodyPr/>
                    <a:lstStyle/>
                    <a:p>
                      <a:r>
                        <a:rPr kumimoji="1" lang="en-US" altLang="ja-JP" smtClean="0">
                          <a:latin typeface="Arial" pitchFamily="34" charset="0"/>
                          <a:ea typeface="HG丸ｺﾞｼｯｸM-PRO" pitchFamily="50" charset="-128"/>
                          <a:cs typeface="Arial" pitchFamily="34" charset="0"/>
                        </a:rPr>
                        <a:t>416 Distinct vegetation boundary</a:t>
                      </a:r>
                      <a:r>
                        <a:rPr kumimoji="1" lang="ja-JP" altLang="en-US" smtClean="0">
                          <a:latin typeface="Arial" pitchFamily="34" charset="0"/>
                          <a:ea typeface="HG丸ｺﾞｼｯｸM-PRO" pitchFamily="50" charset="-128"/>
                          <a:cs typeface="Arial" pitchFamily="34" charset="0"/>
                        </a:rPr>
                        <a:t>　</a:t>
                      </a:r>
                      <a:endParaRPr kumimoji="1" lang="en-US" altLang="ja-JP" dirty="0" smtClean="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(black) 5 dots</a:t>
                      </a:r>
                    </a:p>
                    <a:p>
                      <a:pPr algn="ctr"/>
                      <a:r>
                        <a:rPr kumimoji="1" lang="en-US" altLang="ja-JP" dirty="0" smtClean="0">
                          <a:latin typeface="Arial" pitchFamily="34" charset="0"/>
                          <a:ea typeface="HG丸ｺﾞｼｯｸM-PRO" pitchFamily="50" charset="-128"/>
                          <a:cs typeface="Arial" pitchFamily="34" charset="0"/>
                        </a:rPr>
                        <a:t>(green) 2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en-US" altLang="ja-JP" dirty="0" smtClean="0">
                        <a:latin typeface="Arial" pitchFamily="34" charset="0"/>
                        <a:ea typeface="HG丸ｺﾞｼｯｸM-PRO" pitchFamily="50" charset="-128"/>
                        <a:cs typeface="Arial" pitchFamily="34" charset="0"/>
                      </a:endParaRPr>
                    </a:p>
                    <a:p>
                      <a:pPr algn="ctr"/>
                      <a:r>
                        <a:rPr kumimoji="1" lang="en-US" altLang="ja-JP" dirty="0" smtClean="0">
                          <a:latin typeface="Arial" pitchFamily="34" charset="0"/>
                          <a:ea typeface="HG丸ｺﾞｼｯｸM-PRO" pitchFamily="50" charset="-128"/>
                          <a:cs typeface="Arial" pitchFamily="34" charset="0"/>
                        </a:rPr>
                        <a:t>6 m</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混在使用不可</a:t>
                      </a:r>
                      <a:endParaRPr kumimoji="1" lang="en-US" altLang="ja-JP" dirty="0" smtClean="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412 Orchard</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 x 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413 Vineyard</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2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 x 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414 Distinct cultivation boundary</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415 Cultivated land</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3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45 m x 45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bl>
          </a:graphicData>
        </a:graphic>
      </p:graphicFrame>
    </p:spTree>
    <p:extLst>
      <p:ext uri="{BB962C8B-B14F-4D97-AF65-F5344CB8AC3E}">
        <p14:creationId xmlns:p14="http://schemas.microsoft.com/office/powerpoint/2010/main" val="543131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～人工特徴物 ①～</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529 Paved area (((reduced outline width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501 Motorway / Highway ((eliminated - application of 502))</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502 Wide road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503 Minor road ((eliminated - application of 502))</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504 Road ((added a new ISSOM like graphical implementation –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505 Vehicle track ((added a new ISSOM like graphical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implementation -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506 Footpath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507 Small path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508 Less distinct small path</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509 Forest ride or linear man made feature (((Shorter dashes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510 Visible path junction ((eliminated see application 507))</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511 Indistinct junction ((eliminated see application 507))</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851449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～人工特徴物 ②～</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920806"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512 Footbridge ((eliminated see application 518))</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513 Crossing point with bridge ((eliminated see application 512))</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514 Crossing point without bridge ((eliminated see application 512))</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515 Railway (((new graphical implementation)))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516 Power line, cableway or </a:t>
            </a:r>
            <a:r>
              <a:rPr lang="en-US" altLang="ja-JP" sz="2000" dirty="0" err="1" smtClean="0">
                <a:solidFill>
                  <a:srgbClr val="3333CC"/>
                </a:solidFill>
                <a:latin typeface="Arial" pitchFamily="34" charset="0"/>
                <a:ea typeface="HG丸ｺﾞｼｯｸM-PRO" pitchFamily="50" charset="-128"/>
                <a:cs typeface="Arial" pitchFamily="34" charset="0"/>
              </a:rPr>
              <a:t>skilift</a:t>
            </a:r>
            <a:endParaRPr lang="en-US" altLang="ja-JP" sz="2000" dirty="0" smtClean="0">
              <a:solidFill>
                <a:srgbClr val="3333CC"/>
              </a:solidFill>
              <a:latin typeface="Arial" pitchFamily="34" charset="0"/>
              <a:ea typeface="HG丸ｺﾞｼｯｸM-PRO" pitchFamily="50" charset="-128"/>
              <a:cs typeface="Arial" pitchFamily="34" charset="0"/>
            </a:endParaRP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517 Major power line (((new symbol for pylons / masts suggested)))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518 Bridge / Tunnel (((Combined)))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519 Stone wall (((new graphical implementation-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520 Ruined stone wall (((new graphical implementation - for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521 Impassable stone wall (forbidden to cross) (((Thicker line, new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graphical implementation – for</a:t>
            </a:r>
            <a:r>
              <a:rPr lang="ja-JP" altLang="en-US" sz="2000" dirty="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consideration)))</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775079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～人工特徴物 ③～</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522 Fence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523 Ruined fence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524 Impassable fence (forbidden to cross) (((Thicker line)))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525 Crossing point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527 Area with forbidden access (change the name to align with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ISSOM) (((Included 528)))</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528 Permanently out of bounds ((application of 527))</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526 Building (((Mechanisms for huge buildings and building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err="1" smtClean="0">
                <a:solidFill>
                  <a:srgbClr val="3333CC"/>
                </a:solidFill>
                <a:latin typeface="Arial" pitchFamily="34" charset="0"/>
                <a:ea typeface="HG丸ｺﾞｼｯｸM-PRO" pitchFamily="50" charset="-128"/>
                <a:cs typeface="Arial" pitchFamily="34" charset="0"/>
              </a:rPr>
              <a:t>passthroughs</a:t>
            </a:r>
            <a:r>
              <a:rPr lang="en-US" altLang="ja-JP" sz="2000" dirty="0" smtClean="0">
                <a:solidFill>
                  <a:srgbClr val="3333CC"/>
                </a:solidFill>
                <a:latin typeface="Arial" pitchFamily="34" charset="0"/>
                <a:ea typeface="HG丸ｺﾞｼｯｸM-PRO" pitchFamily="50" charset="-128"/>
                <a:cs typeface="Arial" pitchFamily="34" charset="0"/>
              </a:rPr>
              <a:t> presented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530 Ruin</a:t>
            </a:r>
          </a:p>
          <a:p>
            <a:pPr>
              <a:lnSpc>
                <a:spcPct val="90000"/>
              </a:lnSpc>
            </a:pPr>
            <a:r>
              <a:rPr lang="en-US" altLang="ja-JP" sz="2000" dirty="0" smtClean="0">
                <a:solidFill>
                  <a:srgbClr val="3333CC"/>
                </a:solidFill>
                <a:latin typeface="Arial" pitchFamily="34" charset="0"/>
                <a:ea typeface="HG丸ｺﾞｼｯｸM-PRO" pitchFamily="50" charset="-128"/>
                <a:cs typeface="Arial" pitchFamily="34" charset="0"/>
              </a:rPr>
              <a:t>531 Firing range (((eliminated see 709 (Overprinting symbols))))</a:t>
            </a:r>
          </a:p>
          <a:p>
            <a:pPr>
              <a:lnSpc>
                <a:spcPct val="90000"/>
              </a:lnSpc>
              <a:spcBef>
                <a:spcPct val="20000"/>
              </a:spcBef>
            </a:pP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05/2013 ISOM revision, first draft 81/133</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532 Grave (((Confession neutral representation for consideration)))</a:t>
            </a: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98493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～人工特徴物 ④～</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535 High tower (((Wind turbine symbol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536 Small tower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537 Cairn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538 Fodder rack</a:t>
            </a:r>
          </a:p>
          <a:p>
            <a:pPr>
              <a:lnSpc>
                <a:spcPct val="90000"/>
              </a:lnSpc>
            </a:pPr>
            <a:r>
              <a:rPr lang="en-US" altLang="ja-JP" sz="2000" dirty="0" smtClean="0">
                <a:solidFill>
                  <a:srgbClr val="3333CC"/>
                </a:solidFill>
                <a:latin typeface="Arial" pitchFamily="34" charset="0"/>
                <a:ea typeface="HG丸ｺﾞｼｯｸM-PRO" pitchFamily="50" charset="-128"/>
                <a:cs typeface="Arial" pitchFamily="34" charset="0"/>
              </a:rPr>
              <a:t>533 Special passable line feature (((Pipeline symbol made generic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and new graphical implementation – for 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534 Special impassable line feature (((Pipeline symbol made </a:t>
            </a:r>
          </a:p>
          <a:p>
            <a:pPr>
              <a:lnSpc>
                <a:spcPct val="90000"/>
              </a:lnSpc>
            </a:pP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generic and new graphical implementation – for </a:t>
            </a:r>
          </a:p>
          <a:p>
            <a:pPr>
              <a:lnSpc>
                <a:spcPct val="90000"/>
              </a:lnSpc>
            </a:pP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consideration)))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539 Prominent man-made point feature</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4564501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Man-made features (black</a:t>
            </a:r>
            <a:r>
              <a:rPr lang="en-US" altLang="ja-JP" sz="2800" b="1" dirty="0" smtClean="0">
                <a:solidFill>
                  <a:srgbClr val="3333CC"/>
                </a:solidFill>
                <a:latin typeface="Arial" pitchFamily="34" charset="0"/>
                <a:ea typeface="HG丸ｺﾞｼｯｸM-PRO" pitchFamily="50" charset="-128"/>
                <a:cs typeface="Arial" pitchFamily="34" charset="0"/>
              </a:rPr>
              <a:t>) - 1</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6" name="グループ化 5"/>
          <p:cNvGrpSpPr/>
          <p:nvPr/>
        </p:nvGrpSpPr>
        <p:grpSpPr>
          <a:xfrm>
            <a:off x="179512" y="1516722"/>
            <a:ext cx="8671843" cy="5273546"/>
            <a:chOff x="179512" y="1516722"/>
            <a:chExt cx="8671843" cy="5273546"/>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9" y="1772816"/>
              <a:ext cx="8464401" cy="5017452"/>
            </a:xfrm>
            <a:prstGeom prst="rect">
              <a:avLst/>
            </a:prstGeom>
          </p:spPr>
        </p:pic>
        <p:sp>
          <p:nvSpPr>
            <p:cNvPr id="5" name="テキスト ボックス 4"/>
            <p:cNvSpPr txBox="1"/>
            <p:nvPr/>
          </p:nvSpPr>
          <p:spPr>
            <a:xfrm>
              <a:off x="611560" y="1516722"/>
              <a:ext cx="2037737"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529 Paved area</a:t>
              </a:r>
              <a:endParaRPr kumimoji="1" lang="ja-JP" altLang="en-US" sz="2000" b="1" dirty="0">
                <a:solidFill>
                  <a:srgbClr val="3333CC"/>
                </a:solidFill>
                <a:latin typeface="Arial" pitchFamily="34" charset="0"/>
                <a:cs typeface="Arial" pitchFamily="34" charset="0"/>
              </a:endParaRPr>
            </a:p>
          </p:txBody>
        </p:sp>
        <p:sp>
          <p:nvSpPr>
            <p:cNvPr id="21" name="テキスト ボックス 20"/>
            <p:cNvSpPr txBox="1"/>
            <p:nvPr/>
          </p:nvSpPr>
          <p:spPr>
            <a:xfrm>
              <a:off x="3635895" y="3140968"/>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sp>
          <p:nvSpPr>
            <p:cNvPr id="17" name="テキスト ボックス 16"/>
            <p:cNvSpPr txBox="1"/>
            <p:nvPr/>
          </p:nvSpPr>
          <p:spPr>
            <a:xfrm>
              <a:off x="683568" y="5229200"/>
              <a:ext cx="1512168" cy="338554"/>
            </a:xfrm>
            <a:prstGeom prst="rect">
              <a:avLst/>
            </a:prstGeom>
            <a:noFill/>
          </p:spPr>
          <p:txBody>
            <a:bodyPr wrap="square" rtlCol="0">
              <a:spAutoFit/>
            </a:bodyPr>
            <a:lstStyle/>
            <a:p>
              <a:r>
                <a:rPr lang="en-US" altLang="ja-JP" sz="1600" dirty="0" smtClean="0">
                  <a:solidFill>
                    <a:srgbClr val="FF00FF"/>
                  </a:solidFill>
                  <a:latin typeface="Arial" pitchFamily="34" charset="0"/>
                  <a:ea typeface="HG丸ｺﾞｼｯｸM-PRO" pitchFamily="50" charset="-128"/>
                  <a:cs typeface="Arial" pitchFamily="34" charset="0"/>
                </a:rPr>
                <a:t>Application</a:t>
              </a:r>
              <a:endParaRPr kumimoji="1" lang="ja-JP" altLang="en-US" sz="1600" dirty="0">
                <a:solidFill>
                  <a:srgbClr val="FF00FF"/>
                </a:solidFill>
                <a:latin typeface="Arial" pitchFamily="34" charset="0"/>
                <a:ea typeface="HG丸ｺﾞｼｯｸM-PRO" pitchFamily="50" charset="-128"/>
                <a:cs typeface="Arial" pitchFamily="34" charset="0"/>
              </a:endParaRPr>
            </a:p>
          </p:txBody>
        </p:sp>
        <p:sp>
          <p:nvSpPr>
            <p:cNvPr id="18" name="テキスト ボックス 17"/>
            <p:cNvSpPr txBox="1"/>
            <p:nvPr/>
          </p:nvSpPr>
          <p:spPr>
            <a:xfrm>
              <a:off x="611560" y="2524834"/>
              <a:ext cx="1326004"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504 Road</a:t>
              </a:r>
              <a:endParaRPr kumimoji="1" lang="ja-JP" altLang="en-US" sz="2000" b="1" dirty="0">
                <a:solidFill>
                  <a:srgbClr val="3333CC"/>
                </a:solidFill>
                <a:latin typeface="Arial" pitchFamily="34" charset="0"/>
                <a:cs typeface="Arial" pitchFamily="34" charset="0"/>
              </a:endParaRPr>
            </a:p>
          </p:txBody>
        </p:sp>
        <p:sp>
          <p:nvSpPr>
            <p:cNvPr id="19" name="テキスト ボックス 18"/>
            <p:cNvSpPr txBox="1"/>
            <p:nvPr/>
          </p:nvSpPr>
          <p:spPr>
            <a:xfrm>
              <a:off x="611560" y="3676962"/>
              <a:ext cx="2249590"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505 Vehicle track</a:t>
              </a:r>
              <a:endParaRPr kumimoji="1" lang="ja-JP" altLang="en-US" sz="2000" b="1" dirty="0">
                <a:solidFill>
                  <a:srgbClr val="3333CC"/>
                </a:solidFill>
                <a:latin typeface="Arial" pitchFamily="34" charset="0"/>
                <a:cs typeface="Arial" pitchFamily="34" charset="0"/>
              </a:endParaRPr>
            </a:p>
          </p:txBody>
        </p:sp>
        <p:sp>
          <p:nvSpPr>
            <p:cNvPr id="20" name="テキスト ボックス 19"/>
            <p:cNvSpPr txBox="1"/>
            <p:nvPr/>
          </p:nvSpPr>
          <p:spPr>
            <a:xfrm>
              <a:off x="179512" y="4685074"/>
              <a:ext cx="5351145"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509 Forest ride or linear man made feature</a:t>
              </a:r>
              <a:endParaRPr kumimoji="1" lang="ja-JP" altLang="en-US" sz="2000" b="1" dirty="0">
                <a:solidFill>
                  <a:srgbClr val="3333CC"/>
                </a:solidFill>
                <a:latin typeface="Arial" pitchFamily="34" charset="0"/>
                <a:cs typeface="Arial" pitchFamily="34" charset="0"/>
              </a:endParaRPr>
            </a:p>
          </p:txBody>
        </p:sp>
        <p:sp>
          <p:nvSpPr>
            <p:cNvPr id="22" name="テキスト ボックス 21"/>
            <p:cNvSpPr txBox="1"/>
            <p:nvPr/>
          </p:nvSpPr>
          <p:spPr>
            <a:xfrm>
              <a:off x="5630607" y="1516722"/>
              <a:ext cx="1636987"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515 Railway</a:t>
              </a:r>
              <a:endParaRPr kumimoji="1" lang="ja-JP" altLang="en-US" sz="2000" b="1" dirty="0">
                <a:solidFill>
                  <a:srgbClr val="3333CC"/>
                </a:solidFill>
                <a:latin typeface="Arial" pitchFamily="34" charset="0"/>
                <a:cs typeface="Arial" pitchFamily="34" charset="0"/>
              </a:endParaRPr>
            </a:p>
          </p:txBody>
        </p:sp>
        <p:sp>
          <p:nvSpPr>
            <p:cNvPr id="23" name="テキスト ボックス 22"/>
            <p:cNvSpPr txBox="1"/>
            <p:nvPr/>
          </p:nvSpPr>
          <p:spPr>
            <a:xfrm>
              <a:off x="5652120" y="2308810"/>
              <a:ext cx="2702984"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517 Major power line</a:t>
              </a:r>
              <a:endParaRPr kumimoji="1" lang="ja-JP" altLang="en-US" sz="2000" b="1" dirty="0">
                <a:solidFill>
                  <a:srgbClr val="3333CC"/>
                </a:solidFill>
                <a:latin typeface="Arial" pitchFamily="34" charset="0"/>
                <a:cs typeface="Arial" pitchFamily="34" charset="0"/>
              </a:endParaRPr>
            </a:p>
          </p:txBody>
        </p:sp>
        <p:sp>
          <p:nvSpPr>
            <p:cNvPr id="24" name="テキスト ボックス 23"/>
            <p:cNvSpPr txBox="1"/>
            <p:nvPr/>
          </p:nvSpPr>
          <p:spPr>
            <a:xfrm>
              <a:off x="5652120" y="3604954"/>
              <a:ext cx="1949573"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519 Stone </a:t>
              </a:r>
              <a:r>
                <a:rPr lang="en-US" altLang="ja-JP" sz="2000" b="1" dirty="0" smtClean="0">
                  <a:solidFill>
                    <a:srgbClr val="3333CC"/>
                  </a:solidFill>
                  <a:latin typeface="Arial" pitchFamily="34" charset="0"/>
                  <a:cs typeface="Arial" pitchFamily="34" charset="0"/>
                </a:rPr>
                <a:t>wall</a:t>
              </a:r>
              <a:endParaRPr kumimoji="1" lang="ja-JP" altLang="en-US" sz="2000" b="1" dirty="0">
                <a:solidFill>
                  <a:srgbClr val="3333CC"/>
                </a:solidFill>
                <a:latin typeface="Arial" pitchFamily="34" charset="0"/>
                <a:cs typeface="Arial" pitchFamily="34" charset="0"/>
              </a:endParaRPr>
            </a:p>
          </p:txBody>
        </p:sp>
        <p:sp>
          <p:nvSpPr>
            <p:cNvPr id="25" name="テキスト ボックス 24"/>
            <p:cNvSpPr txBox="1"/>
            <p:nvPr/>
          </p:nvSpPr>
          <p:spPr>
            <a:xfrm>
              <a:off x="5652120" y="4685074"/>
              <a:ext cx="2861681"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520 Ruined stone wall</a:t>
              </a:r>
              <a:endParaRPr kumimoji="1" lang="ja-JP" altLang="en-US" sz="2000" b="1" dirty="0">
                <a:solidFill>
                  <a:srgbClr val="3333CC"/>
                </a:solidFill>
                <a:latin typeface="Arial" pitchFamily="34" charset="0"/>
                <a:cs typeface="Arial" pitchFamily="34" charset="0"/>
              </a:endParaRPr>
            </a:p>
          </p:txBody>
        </p:sp>
        <p:sp>
          <p:nvSpPr>
            <p:cNvPr id="27" name="テキスト ボックス 26"/>
            <p:cNvSpPr txBox="1"/>
            <p:nvPr/>
          </p:nvSpPr>
          <p:spPr>
            <a:xfrm>
              <a:off x="5364088" y="5693186"/>
              <a:ext cx="3387466"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521 Impassable stone wall</a:t>
              </a:r>
              <a:endParaRPr kumimoji="1" lang="ja-JP" altLang="en-US" sz="2000" b="1" dirty="0">
                <a:solidFill>
                  <a:srgbClr val="3333CC"/>
                </a:solidFill>
                <a:latin typeface="Arial" pitchFamily="34" charset="0"/>
                <a:cs typeface="Arial" pitchFamily="34" charset="0"/>
              </a:endParaRPr>
            </a:p>
          </p:txBody>
        </p:sp>
        <p:sp>
          <p:nvSpPr>
            <p:cNvPr id="29" name="テキスト ボックス 28"/>
            <p:cNvSpPr txBox="1"/>
            <p:nvPr/>
          </p:nvSpPr>
          <p:spPr>
            <a:xfrm>
              <a:off x="7491551" y="3666510"/>
              <a:ext cx="1327027" cy="338554"/>
            </a:xfrm>
            <a:prstGeom prst="rect">
              <a:avLst/>
            </a:prstGeom>
            <a:noFill/>
          </p:spPr>
          <p:txBody>
            <a:bodyPr wrap="square" rtlCol="0">
              <a:spAutoFit/>
            </a:bodyPr>
            <a:lstStyle/>
            <a:p>
              <a:r>
                <a:rPr kumimoji="1" lang="ja-JP" altLang="en-US" sz="1600" smtClean="0">
                  <a:solidFill>
                    <a:srgbClr val="FF00FF"/>
                  </a:solidFill>
                  <a:latin typeface="HG丸ｺﾞｼｯｸM-PRO" pitchFamily="50" charset="-128"/>
                  <a:ea typeface="HG丸ｺﾞｼｯｸM-PRO" pitchFamily="50" charset="-128"/>
                </a:rPr>
                <a:t>～</a:t>
              </a:r>
              <a:r>
                <a:rPr lang="ja-JP" altLang="en-US" sz="160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30" name="テキスト ボックス 29"/>
            <p:cNvSpPr txBox="1"/>
            <p:nvPr/>
          </p:nvSpPr>
          <p:spPr>
            <a:xfrm>
              <a:off x="7524328" y="4509120"/>
              <a:ext cx="1327027" cy="338554"/>
            </a:xfrm>
            <a:prstGeom prst="rect">
              <a:avLst/>
            </a:prstGeom>
            <a:noFill/>
          </p:spPr>
          <p:txBody>
            <a:bodyPr wrap="square" rtlCol="0">
              <a:spAutoFit/>
            </a:bodyPr>
            <a:lstStyle/>
            <a:p>
              <a:r>
                <a:rPr kumimoji="1" lang="ja-JP" altLang="en-US" sz="1600" smtClean="0">
                  <a:solidFill>
                    <a:srgbClr val="FF00FF"/>
                  </a:solidFill>
                  <a:latin typeface="HG丸ｺﾞｼｯｸM-PRO" pitchFamily="50" charset="-128"/>
                  <a:ea typeface="HG丸ｺﾞｼｯｸM-PRO" pitchFamily="50" charset="-128"/>
                </a:rPr>
                <a:t>～</a:t>
              </a:r>
              <a:r>
                <a:rPr lang="ja-JP" altLang="en-US" sz="160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31" name="テキスト ボックス 30"/>
            <p:cNvSpPr txBox="1"/>
            <p:nvPr/>
          </p:nvSpPr>
          <p:spPr>
            <a:xfrm>
              <a:off x="7524328" y="5538718"/>
              <a:ext cx="1327027" cy="338554"/>
            </a:xfrm>
            <a:prstGeom prst="rect">
              <a:avLst/>
            </a:prstGeom>
            <a:noFill/>
          </p:spPr>
          <p:txBody>
            <a:bodyPr wrap="square" rtlCol="0">
              <a:spAutoFit/>
            </a:bodyPr>
            <a:lstStyle/>
            <a:p>
              <a:r>
                <a:rPr kumimoji="1" lang="ja-JP" altLang="en-US" sz="1600" smtClean="0">
                  <a:solidFill>
                    <a:srgbClr val="FF00FF"/>
                  </a:solidFill>
                  <a:latin typeface="HG丸ｺﾞｼｯｸM-PRO" pitchFamily="50" charset="-128"/>
                  <a:ea typeface="HG丸ｺﾞｼｯｸM-PRO" pitchFamily="50" charset="-128"/>
                </a:rPr>
                <a:t>～</a:t>
              </a:r>
              <a:r>
                <a:rPr lang="ja-JP" altLang="en-US" sz="160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32" name="テキスト ボックス 31"/>
            <p:cNvSpPr txBox="1"/>
            <p:nvPr/>
          </p:nvSpPr>
          <p:spPr>
            <a:xfrm>
              <a:off x="4181077" y="4149080"/>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9027630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Man-made features (black</a:t>
            </a:r>
            <a:r>
              <a:rPr lang="en-US" altLang="ja-JP" sz="2800" b="1" dirty="0" smtClean="0">
                <a:solidFill>
                  <a:srgbClr val="3333CC"/>
                </a:solidFill>
                <a:latin typeface="Arial" pitchFamily="34" charset="0"/>
                <a:ea typeface="HG丸ｺﾞｼｯｸM-PRO" pitchFamily="50" charset="-128"/>
                <a:cs typeface="Arial" pitchFamily="34" charset="0"/>
              </a:rPr>
              <a:t>) - 2</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4" name="グループ化 3"/>
          <p:cNvGrpSpPr/>
          <p:nvPr/>
        </p:nvGrpSpPr>
        <p:grpSpPr>
          <a:xfrm>
            <a:off x="251520" y="1633293"/>
            <a:ext cx="8710904" cy="4387995"/>
            <a:chOff x="323850" y="1509630"/>
            <a:chExt cx="8710904" cy="4387995"/>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850" y="1617215"/>
              <a:ext cx="8710904" cy="4280410"/>
            </a:xfrm>
            <a:prstGeom prst="rect">
              <a:avLst/>
            </a:prstGeom>
          </p:spPr>
        </p:pic>
        <p:sp>
          <p:nvSpPr>
            <p:cNvPr id="5" name="テキスト ボックス 4"/>
            <p:cNvSpPr txBox="1"/>
            <p:nvPr/>
          </p:nvSpPr>
          <p:spPr>
            <a:xfrm>
              <a:off x="611560" y="1516722"/>
              <a:ext cx="2820003"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524 Impassable fence</a:t>
              </a:r>
              <a:endParaRPr kumimoji="1" lang="ja-JP" altLang="en-US" sz="2000" b="1" dirty="0">
                <a:solidFill>
                  <a:srgbClr val="3333CC"/>
                </a:solidFill>
                <a:latin typeface="Arial" pitchFamily="34" charset="0"/>
                <a:cs typeface="Arial" pitchFamily="34" charset="0"/>
              </a:endParaRPr>
            </a:p>
          </p:txBody>
        </p:sp>
        <p:sp>
          <p:nvSpPr>
            <p:cNvPr id="21" name="テキスト ボックス 20"/>
            <p:cNvSpPr txBox="1"/>
            <p:nvPr/>
          </p:nvSpPr>
          <p:spPr>
            <a:xfrm>
              <a:off x="7352150" y="2035587"/>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～追加</a:t>
              </a:r>
              <a:endParaRPr kumimoji="1" lang="ja-JP" altLang="en-US" sz="1600" dirty="0">
                <a:solidFill>
                  <a:srgbClr val="FF00FF"/>
                </a:solidFill>
                <a:latin typeface="HG丸ｺﾞｼｯｸM-PRO" pitchFamily="50" charset="-128"/>
                <a:ea typeface="HG丸ｺﾞｼｯｸM-PRO" pitchFamily="50" charset="-128"/>
              </a:endParaRPr>
            </a:p>
          </p:txBody>
        </p:sp>
        <p:sp>
          <p:nvSpPr>
            <p:cNvPr id="18" name="テキスト ボックス 17"/>
            <p:cNvSpPr txBox="1"/>
            <p:nvPr/>
          </p:nvSpPr>
          <p:spPr>
            <a:xfrm>
              <a:off x="611560" y="2204864"/>
              <a:ext cx="4006353"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527 Area with forbidden access</a:t>
              </a:r>
              <a:endParaRPr kumimoji="1" lang="ja-JP" altLang="en-US" sz="2000" b="1" dirty="0">
                <a:solidFill>
                  <a:srgbClr val="3333CC"/>
                </a:solidFill>
                <a:latin typeface="Arial" pitchFamily="34" charset="0"/>
                <a:cs typeface="Arial" pitchFamily="34" charset="0"/>
              </a:endParaRPr>
            </a:p>
          </p:txBody>
        </p:sp>
        <p:sp>
          <p:nvSpPr>
            <p:cNvPr id="19" name="テキスト ボックス 18"/>
            <p:cNvSpPr txBox="1"/>
            <p:nvPr/>
          </p:nvSpPr>
          <p:spPr>
            <a:xfrm>
              <a:off x="611560" y="3068960"/>
              <a:ext cx="1709122"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526 Building</a:t>
              </a:r>
              <a:endParaRPr kumimoji="1" lang="ja-JP" altLang="en-US" sz="2000" b="1" dirty="0">
                <a:solidFill>
                  <a:srgbClr val="3333CC"/>
                </a:solidFill>
                <a:latin typeface="Arial" pitchFamily="34" charset="0"/>
                <a:cs typeface="Arial" pitchFamily="34" charset="0"/>
              </a:endParaRPr>
            </a:p>
          </p:txBody>
        </p:sp>
        <p:sp>
          <p:nvSpPr>
            <p:cNvPr id="22" name="テキスト ボックス 21"/>
            <p:cNvSpPr txBox="1"/>
            <p:nvPr/>
          </p:nvSpPr>
          <p:spPr>
            <a:xfrm>
              <a:off x="5344869" y="1509630"/>
              <a:ext cx="2007281"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535 High tower</a:t>
              </a:r>
              <a:endParaRPr kumimoji="1" lang="ja-JP" altLang="en-US" sz="2000" b="1" dirty="0">
                <a:solidFill>
                  <a:srgbClr val="3333CC"/>
                </a:solidFill>
                <a:latin typeface="Arial" pitchFamily="34" charset="0"/>
                <a:cs typeface="Arial" pitchFamily="34" charset="0"/>
              </a:endParaRPr>
            </a:p>
          </p:txBody>
        </p:sp>
        <p:sp>
          <p:nvSpPr>
            <p:cNvPr id="23" name="テキスト ボックス 22"/>
            <p:cNvSpPr txBox="1"/>
            <p:nvPr/>
          </p:nvSpPr>
          <p:spPr>
            <a:xfrm>
              <a:off x="5364088" y="2420888"/>
              <a:ext cx="1338828"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537 Cairn</a:t>
              </a:r>
              <a:endParaRPr kumimoji="1" lang="ja-JP" altLang="en-US" sz="2000" b="1" dirty="0">
                <a:solidFill>
                  <a:srgbClr val="3333CC"/>
                </a:solidFill>
                <a:latin typeface="Arial" pitchFamily="34" charset="0"/>
                <a:cs typeface="Arial" pitchFamily="34" charset="0"/>
              </a:endParaRPr>
            </a:p>
          </p:txBody>
        </p:sp>
        <p:sp>
          <p:nvSpPr>
            <p:cNvPr id="24" name="テキスト ボックス 23"/>
            <p:cNvSpPr txBox="1"/>
            <p:nvPr/>
          </p:nvSpPr>
          <p:spPr>
            <a:xfrm>
              <a:off x="5364088" y="3100898"/>
              <a:ext cx="2151551"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538 Fodder rack</a:t>
              </a:r>
              <a:endParaRPr kumimoji="1" lang="ja-JP" altLang="en-US" sz="2000" b="1" dirty="0">
                <a:solidFill>
                  <a:srgbClr val="3333CC"/>
                </a:solidFill>
                <a:latin typeface="Arial" pitchFamily="34" charset="0"/>
                <a:cs typeface="Arial" pitchFamily="34" charset="0"/>
              </a:endParaRPr>
            </a:p>
          </p:txBody>
        </p:sp>
        <p:sp>
          <p:nvSpPr>
            <p:cNvPr id="25" name="テキスト ボックス 24"/>
            <p:cNvSpPr txBox="1"/>
            <p:nvPr/>
          </p:nvSpPr>
          <p:spPr>
            <a:xfrm>
              <a:off x="5364088" y="3711268"/>
              <a:ext cx="3374642" cy="509820"/>
            </a:xfrm>
            <a:prstGeom prst="rect">
              <a:avLst/>
            </a:prstGeom>
            <a:noFill/>
          </p:spPr>
          <p:txBody>
            <a:bodyPr wrap="none" rtlCol="0">
              <a:spAutoFit/>
            </a:bodyPr>
            <a:lstStyle/>
            <a:p>
              <a:pPr>
                <a:lnSpc>
                  <a:spcPts val="1600"/>
                </a:lnSpc>
              </a:pPr>
              <a:r>
                <a:rPr lang="en-US" altLang="ja-JP" sz="2000" b="1" dirty="0">
                  <a:solidFill>
                    <a:srgbClr val="3333CC"/>
                  </a:solidFill>
                  <a:latin typeface="Arial" pitchFamily="34" charset="0"/>
                  <a:cs typeface="Arial" pitchFamily="34" charset="0"/>
                </a:rPr>
                <a:t>539 Prominent man-made </a:t>
              </a:r>
              <a:endParaRPr lang="en-US" altLang="ja-JP" sz="2000" b="1" dirty="0" smtClean="0">
                <a:solidFill>
                  <a:srgbClr val="3333CC"/>
                </a:solidFill>
                <a:latin typeface="Arial" pitchFamily="34" charset="0"/>
                <a:cs typeface="Arial" pitchFamily="34" charset="0"/>
              </a:endParaRPr>
            </a:p>
            <a:p>
              <a:pPr>
                <a:lnSpc>
                  <a:spcPts val="1600"/>
                </a:lnSpc>
              </a:pPr>
              <a:r>
                <a:rPr lang="en-US" altLang="ja-JP" sz="2000" b="1" dirty="0" smtClean="0">
                  <a:solidFill>
                    <a:srgbClr val="3333CC"/>
                  </a:solidFill>
                  <a:latin typeface="Arial" pitchFamily="34" charset="0"/>
                  <a:cs typeface="Arial" pitchFamily="34" charset="0"/>
                </a:rPr>
                <a:t>point </a:t>
              </a:r>
              <a:r>
                <a:rPr lang="en-US" altLang="ja-JP" sz="2000" b="1" dirty="0">
                  <a:solidFill>
                    <a:srgbClr val="3333CC"/>
                  </a:solidFill>
                  <a:latin typeface="Arial" pitchFamily="34" charset="0"/>
                  <a:cs typeface="Arial" pitchFamily="34" charset="0"/>
                </a:rPr>
                <a:t>feature</a:t>
              </a:r>
              <a:endParaRPr kumimoji="1" lang="ja-JP" altLang="en-US" sz="2000" b="1" dirty="0">
                <a:solidFill>
                  <a:srgbClr val="3333CC"/>
                </a:solidFill>
                <a:latin typeface="Arial" pitchFamily="34" charset="0"/>
                <a:cs typeface="Arial" pitchFamily="34" charset="0"/>
              </a:endParaRPr>
            </a:p>
          </p:txBody>
        </p:sp>
        <p:sp>
          <p:nvSpPr>
            <p:cNvPr id="26" name="テキスト ボックス 25"/>
            <p:cNvSpPr txBox="1"/>
            <p:nvPr/>
          </p:nvSpPr>
          <p:spPr>
            <a:xfrm>
              <a:off x="611560" y="4221088"/>
              <a:ext cx="1253869"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530 Ruin</a:t>
              </a:r>
              <a:endParaRPr kumimoji="1" lang="ja-JP" altLang="en-US" sz="2000" b="1" dirty="0">
                <a:solidFill>
                  <a:srgbClr val="3333CC"/>
                </a:solidFill>
                <a:latin typeface="Arial" pitchFamily="34" charset="0"/>
                <a:cs typeface="Arial" pitchFamily="34" charset="0"/>
              </a:endParaRPr>
            </a:p>
          </p:txBody>
        </p:sp>
        <p:sp>
          <p:nvSpPr>
            <p:cNvPr id="28" name="テキスト ボックス 27"/>
            <p:cNvSpPr txBox="1"/>
            <p:nvPr/>
          </p:nvSpPr>
          <p:spPr>
            <a:xfrm>
              <a:off x="611560" y="4901098"/>
              <a:ext cx="1409360"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532 Grave</a:t>
              </a:r>
              <a:endParaRPr kumimoji="1" lang="ja-JP" altLang="en-US" sz="2000" b="1" dirty="0">
                <a:solidFill>
                  <a:srgbClr val="3333CC"/>
                </a:solidFill>
                <a:latin typeface="Arial" pitchFamily="34" charset="0"/>
                <a:cs typeface="Arial" pitchFamily="34" charset="0"/>
              </a:endParaRPr>
            </a:p>
          </p:txBody>
        </p:sp>
      </p:grpSp>
    </p:spTree>
    <p:extLst>
      <p:ext uri="{BB962C8B-B14F-4D97-AF65-F5344CB8AC3E}">
        <p14:creationId xmlns:p14="http://schemas.microsoft.com/office/powerpoint/2010/main" val="1108007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8035"/>
            <a:ext cx="7196138" cy="720725"/>
          </a:xfrm>
        </p:spPr>
        <p:txBody>
          <a:bodyPr>
            <a:normAutofit/>
          </a:bodyPr>
          <a:lstStyle/>
          <a:p>
            <a:pPr algn="l"/>
            <a:r>
              <a:rPr lang="en-US" altLang="ja-JP" sz="2800" b="1" dirty="0" smtClean="0">
                <a:solidFill>
                  <a:srgbClr val="3333CC"/>
                </a:solidFill>
                <a:latin typeface="Arial" pitchFamily="34" charset="0"/>
                <a:ea typeface="HG丸ｺﾞｼｯｸM-PRO" pitchFamily="50" charset="-128"/>
                <a:cs typeface="Arial" pitchFamily="34" charset="0"/>
              </a:rPr>
              <a:t>Man-made </a:t>
            </a:r>
            <a:r>
              <a:rPr lang="en-US" altLang="ja-JP" sz="2800" b="1" dirty="0">
                <a:solidFill>
                  <a:srgbClr val="3333CC"/>
                </a:solidFill>
                <a:latin typeface="Arial" pitchFamily="34" charset="0"/>
                <a:ea typeface="HG丸ｺﾞｼｯｸM-PRO" pitchFamily="50" charset="-128"/>
                <a:cs typeface="Arial" pitchFamily="34" charset="0"/>
              </a:rPr>
              <a:t>features (black)</a:t>
            </a:r>
            <a:r>
              <a:rPr lang="ja-JP" altLang="en-US" sz="2800" b="1" dirty="0" smtClean="0">
                <a:solidFill>
                  <a:srgbClr val="3333CC"/>
                </a:solidFill>
                <a:latin typeface="Arial" pitchFamily="34" charset="0"/>
                <a:ea typeface="HG丸ｺﾞｼｯｸM-PRO" pitchFamily="50" charset="-128"/>
                <a:cs typeface="Arial" pitchFamily="34" charset="0"/>
              </a:rPr>
              <a:t>　</a:t>
            </a:r>
            <a:r>
              <a:rPr lang="en-US" altLang="ja-JP" sz="2800" b="1" dirty="0" smtClean="0">
                <a:solidFill>
                  <a:srgbClr val="3333CC"/>
                </a:solidFill>
                <a:latin typeface="Arial" pitchFamily="34" charset="0"/>
                <a:ea typeface="HG丸ｺﾞｼｯｸM-PRO" pitchFamily="50" charset="-128"/>
                <a:cs typeface="Arial" pitchFamily="34" charset="0"/>
              </a:rPr>
              <a:t>~</a:t>
            </a:r>
            <a:r>
              <a:rPr lang="ja-JP" altLang="en-US" sz="2800" b="1" dirty="0" smtClean="0">
                <a:solidFill>
                  <a:srgbClr val="3333CC"/>
                </a:solidFill>
                <a:latin typeface="Arial" pitchFamily="34" charset="0"/>
                <a:ea typeface="HG丸ｺﾞｼｯｸM-PRO" pitchFamily="50" charset="-128"/>
                <a:cs typeface="Arial" pitchFamily="34" charset="0"/>
              </a:rPr>
              <a:t>最小寸法</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091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573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aphicFrame>
        <p:nvGraphicFramePr>
          <p:cNvPr id="2" name="表 1"/>
          <p:cNvGraphicFramePr>
            <a:graphicFrameLocks noGrp="1"/>
          </p:cNvGraphicFramePr>
          <p:nvPr>
            <p:extLst>
              <p:ext uri="{D42A27DB-BD31-4B8C-83A1-F6EECF244321}">
                <p14:modId xmlns:p14="http://schemas.microsoft.com/office/powerpoint/2010/main" val="2647648463"/>
              </p:ext>
            </p:extLst>
          </p:nvPr>
        </p:nvGraphicFramePr>
        <p:xfrm>
          <a:off x="492520" y="1541016"/>
          <a:ext cx="8327952" cy="4840312"/>
        </p:xfrm>
        <a:graphic>
          <a:graphicData uri="http://schemas.openxmlformats.org/drawingml/2006/table">
            <a:tbl>
              <a:tblPr firstRow="1" bandRow="1">
                <a:tableStyleId>{5C22544A-7EE6-4342-B048-85BDC9FD1C3A}</a:tableStyleId>
              </a:tblPr>
              <a:tblGrid>
                <a:gridCol w="2899210"/>
                <a:gridCol w="2016224"/>
                <a:gridCol w="1656184"/>
                <a:gridCol w="1756334"/>
              </a:tblGrid>
              <a:tr h="442848">
                <a:tc>
                  <a:txBody>
                    <a:bodyPr/>
                    <a:lstStyle/>
                    <a:p>
                      <a:pPr algn="ctr"/>
                      <a:r>
                        <a:rPr kumimoji="1" lang="ja-JP" altLang="en-US" dirty="0" smtClean="0"/>
                        <a:t>記　号</a:t>
                      </a:r>
                      <a:endParaRPr kumimoji="1" lang="ja-JP" altLang="en-US" dirty="0"/>
                    </a:p>
                  </a:txBody>
                  <a:tcPr/>
                </a:tc>
                <a:tc>
                  <a:txBody>
                    <a:bodyPr/>
                    <a:lstStyle/>
                    <a:p>
                      <a:pPr algn="ctr"/>
                      <a:r>
                        <a:rPr kumimoji="1" lang="ja-JP" altLang="en-US" dirty="0" smtClean="0"/>
                        <a:t>地図上寸法</a:t>
                      </a:r>
                      <a:endParaRPr kumimoji="1" lang="ja-JP" altLang="en-US" dirty="0"/>
                    </a:p>
                  </a:txBody>
                  <a:tcPr/>
                </a:tc>
                <a:tc>
                  <a:txBody>
                    <a:bodyPr/>
                    <a:lstStyle/>
                    <a:p>
                      <a:pPr algn="ctr"/>
                      <a:r>
                        <a:rPr kumimoji="1" lang="ja-JP" altLang="en-US" dirty="0" smtClean="0"/>
                        <a:t>実　寸</a:t>
                      </a:r>
                      <a:endParaRPr kumimoji="1" lang="ja-JP" altLang="en-US" dirty="0"/>
                    </a:p>
                  </a:txBody>
                  <a:tcPr/>
                </a:tc>
                <a:tc>
                  <a:txBody>
                    <a:bodyPr/>
                    <a:lstStyle/>
                    <a:p>
                      <a:pPr algn="ctr"/>
                      <a:r>
                        <a:rPr kumimoji="1" lang="ja-JP" altLang="en-US" dirty="0" smtClean="0"/>
                        <a:t>備　考</a:t>
                      </a:r>
                      <a:endParaRPr kumimoji="1" lang="ja-JP" altLang="en-US" dirty="0"/>
                    </a:p>
                  </a:txBody>
                  <a:tcPr/>
                </a:tc>
              </a:tr>
              <a:tr h="370840">
                <a:tc>
                  <a:txBody>
                    <a:bodyPr/>
                    <a:lstStyle/>
                    <a:p>
                      <a:r>
                        <a:rPr kumimoji="1" lang="en-US" altLang="ja-JP" dirty="0" smtClean="0">
                          <a:latin typeface="Arial" pitchFamily="34" charset="0"/>
                          <a:ea typeface="HG丸ｺﾞｼｯｸM-PRO" pitchFamily="50" charset="-128"/>
                          <a:cs typeface="Arial" pitchFamily="34" charset="0"/>
                        </a:rPr>
                        <a:t>529 Paved area</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0.5</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0.5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7.5 m x 7.5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en-US" altLang="ja-JP" dirty="0" smtClean="0">
                        <a:latin typeface="Arial" pitchFamily="34" charset="0"/>
                        <a:ea typeface="HG丸ｺﾞｼｯｸM-PRO" pitchFamily="50" charset="-128"/>
                        <a:cs typeface="Arial" pitchFamily="34" charset="0"/>
                      </a:endParaRPr>
                    </a:p>
                  </a:txBody>
                  <a:tcPr anchor="ctr"/>
                </a:tc>
              </a:tr>
              <a:tr h="370840">
                <a:tc>
                  <a:txBody>
                    <a:bodyPr/>
                    <a:lstStyle/>
                    <a:p>
                      <a:r>
                        <a:rPr kumimoji="1" lang="en-US" altLang="ja-JP" dirty="0" smtClean="0">
                          <a:latin typeface="Arial" pitchFamily="34" charset="0"/>
                          <a:ea typeface="HG丸ｺﾞｼｯｸM-PRO" pitchFamily="50" charset="-128"/>
                          <a:cs typeface="Arial" pitchFamily="34" charset="0"/>
                        </a:rPr>
                        <a:t>519 Stone wall</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Arial" pitchFamily="34" charset="0"/>
                        <a:ea typeface="HG丸ｺﾞｼｯｸM-PRO" pitchFamily="50" charset="-128"/>
                        <a:cs typeface="Arial" pitchFamily="34" charset="0"/>
                      </a:endParaRPr>
                    </a:p>
                  </a:txBody>
                  <a:tcPr anchor="ctr"/>
                </a:tc>
              </a:tr>
              <a:tr h="445224">
                <a:tc>
                  <a:txBody>
                    <a:bodyPr/>
                    <a:lstStyle/>
                    <a:p>
                      <a:r>
                        <a:rPr kumimoji="1" lang="en-US" altLang="ja-JP" dirty="0" smtClean="0">
                          <a:latin typeface="Arial" pitchFamily="34" charset="0"/>
                          <a:ea typeface="HG丸ｺﾞｼｯｸM-PRO" pitchFamily="50" charset="-128"/>
                          <a:cs typeface="Arial" pitchFamily="34" charset="0"/>
                        </a:rPr>
                        <a:t>520 Ruined stone wall</a:t>
                      </a: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3.7</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56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Arial" pitchFamily="34" charset="0"/>
                        <a:ea typeface="HG丸ｺﾞｼｯｸM-PRO" pitchFamily="50" charset="-128"/>
                        <a:cs typeface="Arial" pitchFamily="34" charset="0"/>
                      </a:endParaRPr>
                    </a:p>
                  </a:txBody>
                  <a:tcPr anchor="ctr"/>
                </a:tc>
              </a:tr>
              <a:tr h="343624">
                <a:tc>
                  <a:txBody>
                    <a:bodyPr/>
                    <a:lstStyle/>
                    <a:p>
                      <a:r>
                        <a:rPr kumimoji="1" lang="en-US" altLang="ja-JP" dirty="0" smtClean="0">
                          <a:latin typeface="Arial" pitchFamily="34" charset="0"/>
                          <a:ea typeface="HG丸ｺﾞｼｯｸM-PRO" pitchFamily="50" charset="-128"/>
                          <a:cs typeface="Arial" pitchFamily="34" charset="0"/>
                        </a:rPr>
                        <a:t>521 Impassable stone wall</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45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1.5m</a:t>
                      </a:r>
                      <a:r>
                        <a:rPr kumimoji="1" lang="ja-JP" altLang="en-US" dirty="0" smtClean="0">
                          <a:latin typeface="Arial" pitchFamily="34" charset="0"/>
                          <a:ea typeface="HG丸ｺﾞｼｯｸM-PRO" pitchFamily="50" charset="-128"/>
                          <a:cs typeface="Arial" pitchFamily="34" charset="0"/>
                        </a:rPr>
                        <a:t>以上</a:t>
                      </a: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522 Fence</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22.5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523 Ruined fence</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3.7</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56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524 Impassable fence</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2</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30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1.5m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527 Area with forbidden access</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1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15 m x 15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526 Building</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0.6</a:t>
                      </a:r>
                      <a:r>
                        <a:rPr kumimoji="1" lang="ja-JP" altLang="en-US" baseline="0" dirty="0" smtClean="0">
                          <a:latin typeface="Arial" pitchFamily="34" charset="0"/>
                          <a:ea typeface="HG丸ｺﾞｼｯｸM-PRO" pitchFamily="50" charset="-128"/>
                          <a:cs typeface="Arial" pitchFamily="34" charset="0"/>
                        </a:rPr>
                        <a:t> </a:t>
                      </a:r>
                      <a:r>
                        <a:rPr kumimoji="1" lang="en-US" altLang="ja-JP" dirty="0" smtClean="0">
                          <a:latin typeface="Arial" pitchFamily="34" charset="0"/>
                          <a:ea typeface="HG丸ｺﾞｼｯｸM-PRO" pitchFamily="50" charset="-128"/>
                          <a:cs typeface="Arial" pitchFamily="34" charset="0"/>
                        </a:rPr>
                        <a:t>mm x 0.6 mm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r>
                        <a:rPr kumimoji="1" lang="en-US" altLang="ja-JP" dirty="0" smtClean="0">
                          <a:latin typeface="Arial" pitchFamily="34" charset="0"/>
                          <a:ea typeface="HG丸ｺﾞｼｯｸM-PRO" pitchFamily="50" charset="-128"/>
                          <a:cs typeface="Arial" pitchFamily="34" charset="0"/>
                        </a:rPr>
                        <a:t>9 m x 9 m</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endParaRPr kumimoji="1" lang="ja-JP" altLang="en-US" dirty="0">
                        <a:latin typeface="Arial" pitchFamily="34" charset="0"/>
                        <a:ea typeface="HG丸ｺﾞｼｯｸM-PRO" pitchFamily="50" charset="-128"/>
                        <a:cs typeface="Arial" pitchFamily="34" charset="0"/>
                      </a:endParaRPr>
                    </a:p>
                  </a:txBody>
                  <a:tcPr anchor="ctr"/>
                </a:tc>
              </a:tr>
              <a:tr h="247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532 Grave</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1.0m</a:t>
                      </a:r>
                      <a:r>
                        <a:rPr kumimoji="1" lang="ja-JP" altLang="en-US" dirty="0" smtClean="0">
                          <a:latin typeface="Arial" pitchFamily="34" charset="0"/>
                          <a:ea typeface="HG丸ｺﾞｼｯｸM-PRO" pitchFamily="50" charset="-128"/>
                          <a:cs typeface="Arial" pitchFamily="34" charset="0"/>
                        </a:rPr>
                        <a:t>以上</a:t>
                      </a:r>
                      <a:endParaRPr kumimoji="1" lang="ja-JP" altLang="en-US" dirty="0">
                        <a:latin typeface="Arial" pitchFamily="34" charset="0"/>
                        <a:ea typeface="HG丸ｺﾞｼｯｸM-PRO" pitchFamily="50" charset="-128"/>
                        <a:cs typeface="Arial" pitchFamily="34"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Arial" pitchFamily="34" charset="0"/>
                          <a:ea typeface="HG丸ｺﾞｼｯｸM-PRO" pitchFamily="50" charset="-128"/>
                          <a:cs typeface="Arial" pitchFamily="34" charset="0"/>
                        </a:rPr>
                        <a:t>537 Cairn</a:t>
                      </a: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algn="ctr"/>
                      <a:endParaRPr kumimoji="1" lang="ja-JP" altLang="en-US" dirty="0">
                        <a:latin typeface="Arial" pitchFamily="34" charset="0"/>
                        <a:ea typeface="HG丸ｺﾞｼｯｸM-PRO" pitchFamily="50" charset="-128"/>
                        <a:cs typeface="Aria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Arial" pitchFamily="34" charset="0"/>
                          <a:ea typeface="HG丸ｺﾞｼｯｸM-PRO" pitchFamily="50" charset="-128"/>
                          <a:cs typeface="Arial" pitchFamily="34" charset="0"/>
                        </a:rPr>
                        <a:t>高さ</a:t>
                      </a:r>
                      <a:r>
                        <a:rPr kumimoji="1" lang="en-US" altLang="ja-JP" dirty="0" smtClean="0">
                          <a:latin typeface="Arial" pitchFamily="34" charset="0"/>
                          <a:ea typeface="HG丸ｺﾞｼｯｸM-PRO" pitchFamily="50" charset="-128"/>
                          <a:cs typeface="Arial" pitchFamily="34" charset="0"/>
                        </a:rPr>
                        <a:t>0.5m</a:t>
                      </a:r>
                      <a:r>
                        <a:rPr kumimoji="1" lang="ja-JP" altLang="en-US" dirty="0" smtClean="0">
                          <a:latin typeface="Arial" pitchFamily="34" charset="0"/>
                          <a:ea typeface="HG丸ｺﾞｼｯｸM-PRO" pitchFamily="50" charset="-128"/>
                          <a:cs typeface="Arial" pitchFamily="34" charset="0"/>
                        </a:rPr>
                        <a:t>以上</a:t>
                      </a:r>
                    </a:p>
                  </a:txBody>
                  <a:tcPr anchor="ctr"/>
                </a:tc>
              </a:tr>
            </a:tbl>
          </a:graphicData>
        </a:graphic>
      </p:graphicFrame>
    </p:spTree>
    <p:extLst>
      <p:ext uri="{BB962C8B-B14F-4D97-AF65-F5344CB8AC3E}">
        <p14:creationId xmlns:p14="http://schemas.microsoft.com/office/powerpoint/2010/main" val="1789950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縮尺に関する逸脱 ①</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en-US" altLang="ja-JP" sz="2800" dirty="0" smtClean="0">
                <a:solidFill>
                  <a:srgbClr val="3333CC"/>
                </a:solidFill>
                <a:latin typeface="Arial" pitchFamily="34" charset="0"/>
                <a:ea typeface="HG丸ｺﾞｼｯｸM-PRO" pitchFamily="50" charset="-128"/>
                <a:cs typeface="Arial" pitchFamily="34" charset="0"/>
              </a:rPr>
              <a:t>WRE Long</a:t>
            </a:r>
            <a:r>
              <a:rPr lang="ja-JP" altLang="en-US" sz="2800" dirty="0" smtClean="0">
                <a:solidFill>
                  <a:srgbClr val="3333CC"/>
                </a:solidFill>
                <a:latin typeface="Arial" pitchFamily="34" charset="0"/>
                <a:ea typeface="HG丸ｺﾞｼｯｸM-PRO" pitchFamily="50" charset="-128"/>
                <a:cs typeface="Arial" pitchFamily="34" charset="0"/>
              </a:rPr>
              <a:t>：</a:t>
            </a:r>
            <a:r>
              <a:rPr lang="en-US" altLang="ja-JP" sz="2800" dirty="0" smtClean="0">
                <a:solidFill>
                  <a:srgbClr val="3333CC"/>
                </a:solidFill>
                <a:latin typeface="Arial" pitchFamily="34" charset="0"/>
                <a:ea typeface="HG丸ｺﾞｼｯｸM-PRO" pitchFamily="50" charset="-128"/>
                <a:cs typeface="Arial" pitchFamily="34" charset="0"/>
              </a:rPr>
              <a:t>1/10,000</a:t>
            </a:r>
            <a:r>
              <a:rPr lang="ja-JP" altLang="en-US" sz="2800" dirty="0" smtClean="0">
                <a:solidFill>
                  <a:srgbClr val="3333CC"/>
                </a:solidFill>
                <a:latin typeface="Arial" pitchFamily="34" charset="0"/>
                <a:ea typeface="HG丸ｺﾞｼｯｸM-PRO" pitchFamily="50" charset="-128"/>
                <a:cs typeface="Arial" pitchFamily="34" charset="0"/>
              </a:rPr>
              <a:t>は認められない</a:t>
            </a:r>
            <a:endParaRPr lang="en-US" altLang="ja-JP" sz="2800" dirty="0" smtClean="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a:solidFill>
                  <a:srgbClr val="3333CC"/>
                </a:solidFill>
                <a:latin typeface="Arial" pitchFamily="34" charset="0"/>
                <a:ea typeface="HG丸ｺﾞｼｯｸM-PRO" pitchFamily="50" charset="-128"/>
                <a:cs typeface="Arial" pitchFamily="34" charset="0"/>
              </a:rPr>
              <a:t>Fundy National </a:t>
            </a:r>
            <a:r>
              <a:rPr lang="en-US" altLang="ja-JP" sz="2400" dirty="0" smtClean="0">
                <a:solidFill>
                  <a:srgbClr val="3333CC"/>
                </a:solidFill>
                <a:latin typeface="Arial" pitchFamily="34" charset="0"/>
                <a:ea typeface="HG丸ｺﾞｼｯｸM-PRO" pitchFamily="50" charset="-128"/>
                <a:cs typeface="Arial" pitchFamily="34" charset="0"/>
              </a:rPr>
              <a:t>Park,</a:t>
            </a:r>
            <a:r>
              <a:rPr lang="ja-JP" altLang="en-US" sz="2400" dirty="0" smtClean="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2008, CAN</a:t>
            </a:r>
            <a:endParaRPr lang="en-US" altLang="ja-JP"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err="1">
                <a:solidFill>
                  <a:srgbClr val="3333CC"/>
                </a:solidFill>
                <a:latin typeface="Arial" pitchFamily="34" charset="0"/>
                <a:ea typeface="HG丸ｺﾞｼｯｸM-PRO" pitchFamily="50" charset="-128"/>
                <a:cs typeface="Arial" pitchFamily="34" charset="0"/>
              </a:rPr>
              <a:t>Ostee</a:t>
            </a: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OL, 2008, GER</a:t>
            </a:r>
            <a:endParaRPr lang="en-US" altLang="ja-JP"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err="1">
                <a:solidFill>
                  <a:srgbClr val="3333CC"/>
                </a:solidFill>
                <a:latin typeface="Arial" pitchFamily="34" charset="0"/>
                <a:ea typeface="HG丸ｺﾞｼｯｸM-PRO" pitchFamily="50" charset="-128"/>
                <a:cs typeface="Arial" pitchFamily="34" charset="0"/>
              </a:rPr>
              <a:t>Nationale</a:t>
            </a: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err="1">
                <a:solidFill>
                  <a:srgbClr val="3333CC"/>
                </a:solidFill>
                <a:latin typeface="Arial" pitchFamily="34" charset="0"/>
                <a:ea typeface="HG丸ｺﾞｼｯｸM-PRO" pitchFamily="50" charset="-128"/>
                <a:cs typeface="Arial" pitchFamily="34" charset="0"/>
              </a:rPr>
              <a:t>Sud</a:t>
            </a:r>
            <a:r>
              <a:rPr lang="en-US" altLang="ja-JP" sz="2400" dirty="0">
                <a:solidFill>
                  <a:srgbClr val="3333CC"/>
                </a:solidFill>
                <a:latin typeface="Arial" pitchFamily="34" charset="0"/>
                <a:ea typeface="HG丸ｺﾞｼｯｸM-PRO" pitchFamily="50" charset="-128"/>
                <a:cs typeface="Arial" pitchFamily="34" charset="0"/>
              </a:rPr>
              <a:t> </a:t>
            </a:r>
            <a:r>
              <a:rPr lang="en-US" altLang="ja-JP" sz="2400" dirty="0" err="1">
                <a:solidFill>
                  <a:srgbClr val="3333CC"/>
                </a:solidFill>
                <a:latin typeface="Arial" pitchFamily="34" charset="0"/>
                <a:ea typeface="HG丸ｺﾞｼｯｸM-PRO" pitchFamily="50" charset="-128"/>
                <a:cs typeface="Arial" pitchFamily="34" charset="0"/>
              </a:rPr>
              <a:t>Est</a:t>
            </a:r>
            <a:r>
              <a:rPr lang="en-US" altLang="ja-JP" sz="2400" dirty="0">
                <a:solidFill>
                  <a:srgbClr val="3333CC"/>
                </a:solidFill>
                <a:latin typeface="Arial" pitchFamily="34" charset="0"/>
                <a:ea typeface="HG丸ｺﾞｼｯｸM-PRO" pitchFamily="50" charset="-128"/>
                <a:cs typeface="Arial" pitchFamily="34" charset="0"/>
              </a:rPr>
              <a:t>, 2010, FRA</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err="1" smtClean="0">
                <a:solidFill>
                  <a:srgbClr val="3333CC"/>
                </a:solidFill>
                <a:latin typeface="Arial" pitchFamily="34" charset="0"/>
                <a:ea typeface="HG丸ｺﾞｼｯｸM-PRO" pitchFamily="50" charset="-128"/>
                <a:cs typeface="Arial" pitchFamily="34" charset="0"/>
              </a:rPr>
              <a:t>Trossacs</a:t>
            </a:r>
            <a:r>
              <a:rPr lang="en-US" altLang="ja-JP" sz="2400" dirty="0" smtClean="0">
                <a:solidFill>
                  <a:srgbClr val="3333CC"/>
                </a:solidFill>
                <a:latin typeface="Arial" pitchFamily="34" charset="0"/>
                <a:ea typeface="HG丸ｺﾞｼｯｸM-PRO" pitchFamily="50" charset="-128"/>
                <a:cs typeface="Arial" pitchFamily="34" charset="0"/>
              </a:rPr>
              <a:t>, </a:t>
            </a:r>
            <a:r>
              <a:rPr lang="en-US" altLang="ja-JP" sz="2400" dirty="0">
                <a:solidFill>
                  <a:srgbClr val="3333CC"/>
                </a:solidFill>
                <a:latin typeface="Arial" pitchFamily="34" charset="0"/>
                <a:ea typeface="HG丸ｺﾞｼｯｸM-PRO" pitchFamily="50" charset="-128"/>
                <a:cs typeface="Arial" pitchFamily="34" charset="0"/>
              </a:rPr>
              <a:t>2010, GBR</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err="1">
                <a:solidFill>
                  <a:srgbClr val="3333CC"/>
                </a:solidFill>
                <a:latin typeface="Arial" pitchFamily="34" charset="0"/>
                <a:ea typeface="HG丸ｺﾞｼｯｸM-PRO" pitchFamily="50" charset="-128"/>
                <a:cs typeface="Arial" pitchFamily="34" charset="0"/>
              </a:rPr>
              <a:t>Jattemilen</a:t>
            </a:r>
            <a:r>
              <a:rPr lang="en-US" altLang="ja-JP" sz="2400" dirty="0">
                <a:solidFill>
                  <a:srgbClr val="3333CC"/>
                </a:solidFill>
                <a:latin typeface="Arial" pitchFamily="34" charset="0"/>
                <a:ea typeface="HG丸ｺﾞｼｯｸM-PRO" pitchFamily="50" charset="-128"/>
                <a:cs typeface="Arial" pitchFamily="34" charset="0"/>
              </a:rPr>
              <a:t>, 2010</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a:t>
            </a:r>
            <a:r>
              <a:rPr lang="en-US" altLang="ja-JP" sz="2400" dirty="0" err="1">
                <a:solidFill>
                  <a:srgbClr val="3333CC"/>
                </a:solidFill>
                <a:latin typeface="Arial" pitchFamily="34" charset="0"/>
                <a:ea typeface="HG丸ｺﾞｼｯｸM-PRO" pitchFamily="50" charset="-128"/>
                <a:cs typeface="Arial" pitchFamily="34" charset="0"/>
              </a:rPr>
              <a:t>Blodslitet</a:t>
            </a:r>
            <a:r>
              <a:rPr lang="en-US" altLang="ja-JP" sz="2400" dirty="0">
                <a:solidFill>
                  <a:srgbClr val="3333CC"/>
                </a:solidFill>
                <a:latin typeface="Arial" pitchFamily="34" charset="0"/>
                <a:ea typeface="HG丸ｺﾞｼｯｸM-PRO" pitchFamily="50" charset="-128"/>
                <a:cs typeface="Arial" pitchFamily="34" charset="0"/>
              </a:rPr>
              <a:t>, 2010, NOR</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39</a:t>
            </a:r>
            <a:r>
              <a:rPr lang="en-US" altLang="ja-JP" sz="2400" baseline="30000" dirty="0" smtClean="0">
                <a:solidFill>
                  <a:srgbClr val="3333CC"/>
                </a:solidFill>
                <a:latin typeface="Arial" pitchFamily="34" charset="0"/>
                <a:ea typeface="HG丸ｺﾞｼｯｸM-PRO" pitchFamily="50" charset="-128"/>
                <a:cs typeface="Arial" pitchFamily="34" charset="0"/>
              </a:rPr>
              <a:t>th</a:t>
            </a:r>
            <a:r>
              <a:rPr lang="en-US" altLang="ja-JP" sz="2400" dirty="0" smtClean="0">
                <a:solidFill>
                  <a:srgbClr val="3333CC"/>
                </a:solidFill>
                <a:latin typeface="Arial" pitchFamily="34" charset="0"/>
                <a:ea typeface="HG丸ｺﾞｼｯｸM-PRO" pitchFamily="50" charset="-128"/>
                <a:cs typeface="Arial" pitchFamily="34" charset="0"/>
              </a:rPr>
              <a:t> Japan-O Champ, 2013, JAP</a:t>
            </a:r>
            <a:endParaRPr lang="en-US" altLang="ja-JP"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2013, ESP</a:t>
            </a:r>
          </a:p>
          <a:p>
            <a:pPr marL="1257300" lvl="2" indent="-342900">
              <a:buFont typeface="Arial" pitchFamily="34" charset="0"/>
              <a:buChar char="–"/>
            </a:pPr>
            <a:endParaRPr lang="en-US" altLang="ja-JP" sz="28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endParaRPr lang="en-US" altLang="ja-JP" sz="28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883282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～技術記号～</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601 Magnetic north line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602 Registration marks</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603 Spot height (note: change title to spot heights and text???)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604 Media Wedge</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806819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記　号　～コース記号～</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70478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701 Start ((a bit smaller))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702 Control point ((a bit smaller))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703 Control number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704 Line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705 Marked route</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706 Finish ((a bit smaller))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707 </a:t>
            </a:r>
            <a:r>
              <a:rPr lang="en-US" altLang="ja-JP" sz="2000" dirty="0" err="1" smtClean="0">
                <a:solidFill>
                  <a:srgbClr val="3333CC"/>
                </a:solidFill>
                <a:latin typeface="Arial" pitchFamily="34" charset="0"/>
                <a:ea typeface="HG丸ｺﾞｼｯｸM-PRO" pitchFamily="50" charset="-128"/>
                <a:cs typeface="Arial" pitchFamily="34" charset="0"/>
              </a:rPr>
              <a:t>Uncrossable</a:t>
            </a:r>
            <a:r>
              <a:rPr lang="en-US" altLang="ja-JP" sz="2000" dirty="0" smtClean="0">
                <a:solidFill>
                  <a:srgbClr val="3333CC"/>
                </a:solidFill>
                <a:latin typeface="Arial" pitchFamily="34" charset="0"/>
                <a:ea typeface="HG丸ｺﾞｼｯｸM-PRO" pitchFamily="50" charset="-128"/>
                <a:cs typeface="Arial" pitchFamily="34" charset="0"/>
              </a:rPr>
              <a:t> boundary</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708 Crossing point</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709 Out-of-bounds area</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710 Dangerous area ((to be eliminated))</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711 Forbidden route ((new graphical implementation suggested </a:t>
            </a:r>
          </a:p>
          <a:p>
            <a:pPr>
              <a:lnSpc>
                <a:spcPct val="90000"/>
              </a:lnSpc>
            </a:pP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 ISMTBO version))</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712 First aid post ((a bit larger))</a:t>
            </a:r>
          </a:p>
          <a:p>
            <a:pPr>
              <a:lnSpc>
                <a:spcPct val="90000"/>
              </a:lnSpc>
              <a:spcBef>
                <a:spcPct val="20000"/>
              </a:spcBef>
            </a:pPr>
            <a:r>
              <a:rPr lang="en-US" altLang="ja-JP" sz="2000" dirty="0" smtClean="0">
                <a:solidFill>
                  <a:srgbClr val="3333CC"/>
                </a:solidFill>
                <a:latin typeface="Arial" pitchFamily="34" charset="0"/>
                <a:ea typeface="HG丸ｺﾞｼｯｸM-PRO" pitchFamily="50" charset="-128"/>
                <a:cs typeface="Arial" pitchFamily="34" charset="0"/>
              </a:rPr>
              <a:t>713 Refreshment point ((a bit larger))</a:t>
            </a:r>
            <a:endParaRPr lang="ja-JP" altLang="en-US" sz="20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2132362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549275"/>
            <a:ext cx="7196138" cy="720725"/>
          </a:xfrm>
        </p:spPr>
        <p:txBody>
          <a:bodyPr>
            <a:normAutofit/>
          </a:bodyPr>
          <a:lstStyle/>
          <a:p>
            <a:pPr algn="l"/>
            <a:r>
              <a:rPr lang="en-US" altLang="ja-JP" sz="2800" b="1" dirty="0">
                <a:solidFill>
                  <a:srgbClr val="3333CC"/>
                </a:solidFill>
                <a:latin typeface="Arial" pitchFamily="34" charset="0"/>
                <a:ea typeface="HG丸ｺﾞｼｯｸM-PRO" pitchFamily="50" charset="-128"/>
                <a:cs typeface="Arial" pitchFamily="34" charset="0"/>
              </a:rPr>
              <a:t>Overprinting Symbols (Course Setting)</a:t>
            </a:r>
            <a:endParaRPr lang="ja-JP" altLang="en-US" sz="2800" b="1" dirty="0">
              <a:solidFill>
                <a:srgbClr val="3333CC"/>
              </a:solidFill>
              <a:latin typeface="Arial" pitchFamily="34" charset="0"/>
              <a:ea typeface="HG丸ｺﾞｼｯｸM-PRO" pitchFamily="50" charset="-128"/>
              <a:cs typeface="Arial" pitchFamily="34" charset="0"/>
            </a:endParaRPr>
          </a:p>
        </p:txBody>
      </p:sp>
      <p:pic>
        <p:nvPicPr>
          <p:cNvPr id="6147" name="Picture 3"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grpSp>
        <p:nvGrpSpPr>
          <p:cNvPr id="6" name="グループ化 5"/>
          <p:cNvGrpSpPr/>
          <p:nvPr/>
        </p:nvGrpSpPr>
        <p:grpSpPr>
          <a:xfrm>
            <a:off x="1607268" y="1833175"/>
            <a:ext cx="5402073" cy="3623697"/>
            <a:chOff x="1793098" y="1536177"/>
            <a:chExt cx="5402073" cy="3623697"/>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3098" y="1719964"/>
              <a:ext cx="4579101" cy="3439910"/>
            </a:xfrm>
            <a:prstGeom prst="rect">
              <a:avLst/>
            </a:prstGeom>
          </p:spPr>
        </p:pic>
        <p:sp>
          <p:nvSpPr>
            <p:cNvPr id="5" name="テキスト ボックス 4"/>
            <p:cNvSpPr txBox="1"/>
            <p:nvPr/>
          </p:nvSpPr>
          <p:spPr>
            <a:xfrm>
              <a:off x="3161998" y="1536177"/>
              <a:ext cx="1266693"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701 Start</a:t>
              </a:r>
              <a:endParaRPr kumimoji="1" lang="ja-JP" altLang="en-US" sz="2000" b="1" dirty="0">
                <a:solidFill>
                  <a:srgbClr val="3333CC"/>
                </a:solidFill>
                <a:latin typeface="Arial" pitchFamily="34" charset="0"/>
                <a:cs typeface="Arial" pitchFamily="34" charset="0"/>
              </a:endParaRPr>
            </a:p>
          </p:txBody>
        </p:sp>
        <p:sp>
          <p:nvSpPr>
            <p:cNvPr id="21" name="テキスト ボックス 20"/>
            <p:cNvSpPr txBox="1"/>
            <p:nvPr/>
          </p:nvSpPr>
          <p:spPr>
            <a:xfrm>
              <a:off x="5868144" y="4109010"/>
              <a:ext cx="1327027" cy="338554"/>
            </a:xfrm>
            <a:prstGeom prst="rect">
              <a:avLst/>
            </a:prstGeom>
            <a:noFill/>
          </p:spPr>
          <p:txBody>
            <a:bodyPr wrap="square" rtlCol="0">
              <a:spAutoFit/>
            </a:bodyPr>
            <a:lstStyle/>
            <a:p>
              <a:r>
                <a:rPr kumimoji="1" lang="ja-JP" altLang="en-US" sz="1600" dirty="0" smtClean="0">
                  <a:solidFill>
                    <a:srgbClr val="FF00FF"/>
                  </a:solidFill>
                  <a:latin typeface="HG丸ｺﾞｼｯｸM-PRO" pitchFamily="50" charset="-128"/>
                  <a:ea typeface="HG丸ｺﾞｼｯｸM-PRO" pitchFamily="50" charset="-128"/>
                </a:rPr>
                <a:t>～</a:t>
              </a:r>
              <a:r>
                <a:rPr lang="ja-JP" altLang="en-US" sz="1600" dirty="0">
                  <a:solidFill>
                    <a:srgbClr val="FF00FF"/>
                  </a:solidFill>
                  <a:latin typeface="HG丸ｺﾞｼｯｸM-PRO" pitchFamily="50" charset="-128"/>
                  <a:ea typeface="HG丸ｺﾞｼｯｸM-PRO" pitchFamily="50" charset="-128"/>
                </a:rPr>
                <a:t>いずれか</a:t>
              </a:r>
              <a:endParaRPr kumimoji="1" lang="ja-JP" altLang="en-US" sz="1600" dirty="0">
                <a:solidFill>
                  <a:srgbClr val="FF00FF"/>
                </a:solidFill>
                <a:latin typeface="HG丸ｺﾞｼｯｸM-PRO" pitchFamily="50" charset="-128"/>
                <a:ea typeface="HG丸ｺﾞｼｯｸM-PRO" pitchFamily="50" charset="-128"/>
              </a:endParaRPr>
            </a:p>
          </p:txBody>
        </p:sp>
        <p:sp>
          <p:nvSpPr>
            <p:cNvPr id="18" name="テキスト ボックス 17"/>
            <p:cNvSpPr txBox="1"/>
            <p:nvPr/>
          </p:nvSpPr>
          <p:spPr>
            <a:xfrm>
              <a:off x="3161998" y="2380818"/>
              <a:ext cx="2292615"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702 Control point</a:t>
              </a:r>
              <a:endParaRPr kumimoji="1" lang="ja-JP" altLang="en-US" sz="2000" b="1" dirty="0">
                <a:solidFill>
                  <a:srgbClr val="3333CC"/>
                </a:solidFill>
                <a:latin typeface="Arial" pitchFamily="34" charset="0"/>
                <a:cs typeface="Arial" pitchFamily="34" charset="0"/>
              </a:endParaRPr>
            </a:p>
          </p:txBody>
        </p:sp>
        <p:sp>
          <p:nvSpPr>
            <p:cNvPr id="19" name="テキスト ボックス 18"/>
            <p:cNvSpPr txBox="1"/>
            <p:nvPr/>
          </p:nvSpPr>
          <p:spPr>
            <a:xfrm>
              <a:off x="3228087" y="3244914"/>
              <a:ext cx="1438214"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706 Finish</a:t>
              </a:r>
              <a:endParaRPr kumimoji="1" lang="ja-JP" altLang="en-US" sz="2000" b="1" dirty="0">
                <a:solidFill>
                  <a:srgbClr val="3333CC"/>
                </a:solidFill>
                <a:latin typeface="Arial" pitchFamily="34" charset="0"/>
                <a:cs typeface="Arial" pitchFamily="34" charset="0"/>
              </a:endParaRPr>
            </a:p>
          </p:txBody>
        </p:sp>
        <p:sp>
          <p:nvSpPr>
            <p:cNvPr id="26" name="テキスト ボックス 25"/>
            <p:cNvSpPr txBox="1"/>
            <p:nvPr/>
          </p:nvSpPr>
          <p:spPr>
            <a:xfrm>
              <a:off x="3232230" y="4109010"/>
              <a:ext cx="2635914" cy="400110"/>
            </a:xfrm>
            <a:prstGeom prst="rect">
              <a:avLst/>
            </a:prstGeom>
            <a:noFill/>
          </p:spPr>
          <p:txBody>
            <a:bodyPr wrap="none" rtlCol="0">
              <a:spAutoFit/>
            </a:bodyPr>
            <a:lstStyle/>
            <a:p>
              <a:r>
                <a:rPr lang="en-US" altLang="ja-JP" sz="2000" b="1" dirty="0">
                  <a:solidFill>
                    <a:srgbClr val="3333CC"/>
                  </a:solidFill>
                  <a:latin typeface="Arial" pitchFamily="34" charset="0"/>
                  <a:cs typeface="Arial" pitchFamily="34" charset="0"/>
                </a:rPr>
                <a:t>711 Forbidden route</a:t>
              </a:r>
              <a:endParaRPr kumimoji="1" lang="ja-JP" altLang="en-US" sz="2000" b="1" dirty="0">
                <a:solidFill>
                  <a:srgbClr val="3333CC"/>
                </a:solidFill>
                <a:latin typeface="Arial" pitchFamily="34" charset="0"/>
                <a:cs typeface="Arial" pitchFamily="34" charset="0"/>
              </a:endParaRPr>
            </a:p>
          </p:txBody>
        </p:sp>
      </p:grpSp>
    </p:spTree>
    <p:extLst>
      <p:ext uri="{BB962C8B-B14F-4D97-AF65-F5344CB8AC3E}">
        <p14:creationId xmlns:p14="http://schemas.microsoft.com/office/powerpoint/2010/main" val="4772824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sp>
        <p:nvSpPr>
          <p:cNvPr id="3" name="タイトル 2"/>
          <p:cNvSpPr>
            <a:spLocks noGrp="1"/>
          </p:cNvSpPr>
          <p:nvPr>
            <p:ph type="ctrTitle"/>
          </p:nvPr>
        </p:nvSpPr>
        <p:spPr/>
        <p:txBody>
          <a:bodyPr/>
          <a:lstStyle/>
          <a:p>
            <a:r>
              <a:rPr kumimoji="1" lang="ja-JP" altLang="en-US" dirty="0" smtClean="0"/>
              <a:t>おわり</a:t>
            </a:r>
            <a:endParaRPr kumimoji="1" lang="ja-JP" altLang="en-US" dirty="0"/>
          </a:p>
        </p:txBody>
      </p:sp>
    </p:spTree>
    <p:extLst>
      <p:ext uri="{BB962C8B-B14F-4D97-AF65-F5344CB8AC3E}">
        <p14:creationId xmlns:p14="http://schemas.microsoft.com/office/powerpoint/2010/main" val="5367683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ja-JP" altLang="en-US" sz="3200" b="1" dirty="0" smtClean="0">
                <a:solidFill>
                  <a:srgbClr val="3333CC"/>
                </a:solidFill>
                <a:latin typeface="HG丸ｺﾞｼｯｸM-PRO" pitchFamily="50" charset="-128"/>
                <a:ea typeface="HG丸ｺﾞｼｯｸM-PRO" pitchFamily="50" charset="-128"/>
              </a:rPr>
              <a:t>縮尺に関する逸脱 ②</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92080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 typeface="Arial" pitchFamily="34" charset="0"/>
              <a:buChar char="•"/>
            </a:pPr>
            <a:r>
              <a:rPr lang="en-US" altLang="ja-JP" sz="2800" dirty="0" smtClean="0">
                <a:solidFill>
                  <a:srgbClr val="3333CC"/>
                </a:solidFill>
                <a:latin typeface="Arial" pitchFamily="34" charset="0"/>
                <a:ea typeface="HG丸ｺﾞｼｯｸM-PRO" pitchFamily="50" charset="-128"/>
                <a:cs typeface="Arial" pitchFamily="34" charset="0"/>
              </a:rPr>
              <a:t>IOF</a:t>
            </a:r>
            <a:r>
              <a:rPr lang="ja-JP" altLang="en-US" sz="2800" dirty="0" smtClean="0">
                <a:solidFill>
                  <a:srgbClr val="3333CC"/>
                </a:solidFill>
                <a:latin typeface="Arial" pitchFamily="34" charset="0"/>
                <a:ea typeface="HG丸ｺﾞｼｯｸM-PRO" pitchFamily="50" charset="-128"/>
                <a:cs typeface="Arial" pitchFamily="34" charset="0"/>
              </a:rPr>
              <a:t>イベント：　</a:t>
            </a:r>
            <a:r>
              <a:rPr lang="en-US" altLang="ja-JP" sz="2800" dirty="0" smtClean="0">
                <a:solidFill>
                  <a:srgbClr val="3333CC"/>
                </a:solidFill>
                <a:latin typeface="Arial" pitchFamily="34" charset="0"/>
                <a:ea typeface="HG丸ｺﾞｼｯｸM-PRO" pitchFamily="50" charset="-128"/>
                <a:cs typeface="Arial" pitchFamily="34" charset="0"/>
              </a:rPr>
              <a:t>1/7,500</a:t>
            </a:r>
            <a:r>
              <a:rPr lang="ja-JP" altLang="en-US" sz="2800" dirty="0">
                <a:solidFill>
                  <a:srgbClr val="3333CC"/>
                </a:solidFill>
                <a:latin typeface="Arial" pitchFamily="34" charset="0"/>
                <a:ea typeface="HG丸ｺﾞｼｯｸM-PRO" pitchFamily="50" charset="-128"/>
                <a:cs typeface="Arial" pitchFamily="34" charset="0"/>
              </a:rPr>
              <a:t>は認められて</a:t>
            </a:r>
            <a:r>
              <a:rPr lang="ja-JP" altLang="en-US" sz="2800" dirty="0" smtClean="0">
                <a:solidFill>
                  <a:srgbClr val="3333CC"/>
                </a:solidFill>
                <a:latin typeface="Arial" pitchFamily="34" charset="0"/>
                <a:ea typeface="HG丸ｺﾞｼｯｸM-PRO" pitchFamily="50" charset="-128"/>
                <a:cs typeface="Arial" pitchFamily="34" charset="0"/>
              </a:rPr>
              <a:t>いない</a:t>
            </a:r>
            <a:endParaRPr lang="en-US" altLang="ja-JP" sz="2800" dirty="0" smtClean="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a:solidFill>
                  <a:srgbClr val="3333CC"/>
                </a:solidFill>
                <a:latin typeface="Arial" pitchFamily="34" charset="0"/>
                <a:ea typeface="HG丸ｺﾞｼｯｸM-PRO" pitchFamily="50" charset="-128"/>
                <a:cs typeface="Arial" pitchFamily="34" charset="0"/>
              </a:rPr>
              <a:t>WRE</a:t>
            </a:r>
            <a:r>
              <a:rPr lang="en-US" altLang="ja-JP" sz="2400" dirty="0" smtClean="0">
                <a:solidFill>
                  <a:srgbClr val="3333CC"/>
                </a:solidFill>
                <a:latin typeface="Arial" pitchFamily="34" charset="0"/>
                <a:ea typeface="HG丸ｺﾞｼｯｸM-PRO" pitchFamily="50" charset="-128"/>
                <a:cs typeface="Arial" pitchFamily="34" charset="0"/>
              </a:rPr>
              <a:t>, </a:t>
            </a:r>
            <a:r>
              <a:rPr lang="en-US" altLang="ja-JP" sz="2400" dirty="0" err="1" smtClean="0">
                <a:solidFill>
                  <a:srgbClr val="3333CC"/>
                </a:solidFill>
                <a:latin typeface="Arial" pitchFamily="34" charset="0"/>
                <a:ea typeface="HG丸ｺﾞｼｯｸM-PRO" pitchFamily="50" charset="-128"/>
                <a:cs typeface="Arial" pitchFamily="34" charset="0"/>
              </a:rPr>
              <a:t>Alpe</a:t>
            </a:r>
            <a:r>
              <a:rPr lang="en-US" altLang="ja-JP" sz="2400" dirty="0" smtClean="0">
                <a:solidFill>
                  <a:srgbClr val="3333CC"/>
                </a:solidFill>
                <a:latin typeface="Arial" pitchFamily="34" charset="0"/>
                <a:ea typeface="HG丸ｺﾞｼｯｸM-PRO" pitchFamily="50" charset="-128"/>
                <a:cs typeface="Arial" pitchFamily="34" charset="0"/>
              </a:rPr>
              <a:t> </a:t>
            </a:r>
            <a:r>
              <a:rPr lang="en-US" altLang="ja-JP" sz="2400" dirty="0" err="1" smtClean="0">
                <a:solidFill>
                  <a:srgbClr val="3333CC"/>
                </a:solidFill>
                <a:latin typeface="Arial" pitchFamily="34" charset="0"/>
                <a:ea typeface="HG丸ｺﾞｼｯｸM-PRO" pitchFamily="50" charset="-128"/>
                <a:cs typeface="Arial" pitchFamily="34" charset="0"/>
              </a:rPr>
              <a:t>Adria</a:t>
            </a:r>
            <a:r>
              <a:rPr lang="en-US" altLang="ja-JP" sz="2400" dirty="0" smtClean="0">
                <a:solidFill>
                  <a:srgbClr val="3333CC"/>
                </a:solidFill>
                <a:latin typeface="Arial" pitchFamily="34" charset="0"/>
                <a:ea typeface="HG丸ｺﾞｼｯｸM-PRO" pitchFamily="50" charset="-128"/>
                <a:cs typeface="Arial" pitchFamily="34" charset="0"/>
              </a:rPr>
              <a:t> Cup, 2009, GER*</a:t>
            </a:r>
            <a:r>
              <a:rPr lang="ja-JP" altLang="en-US" sz="2400" dirty="0" smtClean="0">
                <a:solidFill>
                  <a:srgbClr val="3333CC"/>
                </a:solidFill>
                <a:latin typeface="Arial" pitchFamily="34" charset="0"/>
                <a:ea typeface="HG丸ｺﾞｼｯｸM-PRO" pitchFamily="50" charset="-128"/>
                <a:cs typeface="Arial" pitchFamily="34" charset="0"/>
              </a:rPr>
              <a:t>　＞　実施</a:t>
            </a:r>
            <a:endParaRPr lang="en-US" altLang="ja-JP"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Beograd Open, 2011, ESP</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2012, NZL	</a:t>
            </a:r>
            <a:r>
              <a:rPr lang="ja-JP" altLang="en-US" sz="2400" dirty="0" smtClean="0">
                <a:solidFill>
                  <a:srgbClr val="3333CC"/>
                </a:solidFill>
                <a:latin typeface="Arial" pitchFamily="34" charset="0"/>
                <a:ea typeface="HG丸ｺﾞｼｯｸM-PRO" pitchFamily="50" charset="-128"/>
                <a:cs typeface="Arial" pitchFamily="34" charset="0"/>
              </a:rPr>
              <a:t>＞  </a:t>
            </a:r>
            <a:r>
              <a:rPr lang="en-US" altLang="ja-JP" sz="2400" dirty="0" smtClean="0">
                <a:solidFill>
                  <a:srgbClr val="3333CC"/>
                </a:solidFill>
                <a:latin typeface="Arial" pitchFamily="34" charset="0"/>
                <a:ea typeface="HG丸ｺﾞｼｯｸM-PRO" pitchFamily="50" charset="-128"/>
                <a:cs typeface="Arial" pitchFamily="34" charset="0"/>
              </a:rPr>
              <a:t>WRE</a:t>
            </a:r>
            <a:r>
              <a:rPr lang="ja-JP" altLang="en-US" sz="2400" dirty="0">
                <a:solidFill>
                  <a:srgbClr val="3333CC"/>
                </a:solidFill>
                <a:latin typeface="Arial" pitchFamily="34" charset="0"/>
                <a:ea typeface="HG丸ｺﾞｼｯｸM-PRO" pitchFamily="50" charset="-128"/>
                <a:cs typeface="Arial" pitchFamily="34" charset="0"/>
              </a:rPr>
              <a:t>を取り下げ</a:t>
            </a: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Spanish </a:t>
            </a:r>
            <a:r>
              <a:rPr lang="en-US" altLang="ja-JP" sz="2400" dirty="0">
                <a:solidFill>
                  <a:srgbClr val="3333CC"/>
                </a:solidFill>
                <a:latin typeface="Arial" pitchFamily="34" charset="0"/>
                <a:ea typeface="HG丸ｺﾞｼｯｸM-PRO" pitchFamily="50" charset="-128"/>
                <a:cs typeface="Arial" pitchFamily="34" charset="0"/>
              </a:rPr>
              <a:t>middle </a:t>
            </a:r>
            <a:r>
              <a:rPr lang="en-US" altLang="ja-JP" sz="2400" dirty="0" smtClean="0">
                <a:solidFill>
                  <a:srgbClr val="3333CC"/>
                </a:solidFill>
                <a:latin typeface="Arial" pitchFamily="34" charset="0"/>
                <a:ea typeface="HG丸ｺﾞｼｯｸM-PRO" pitchFamily="50" charset="-128"/>
                <a:cs typeface="Arial" pitchFamily="34" charset="0"/>
              </a:rPr>
              <a:t>champ, April 2012</a:t>
            </a:r>
          </a:p>
          <a:p>
            <a:pPr lvl="2"/>
            <a:r>
              <a:rPr lang="ja-JP" altLang="en-US" sz="2400" dirty="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　　に</a:t>
            </a:r>
            <a:r>
              <a:rPr lang="ja-JP" altLang="en-US" sz="2400" dirty="0">
                <a:solidFill>
                  <a:srgbClr val="3333CC"/>
                </a:solidFill>
                <a:latin typeface="Arial" pitchFamily="34" charset="0"/>
                <a:ea typeface="HG丸ｺﾞｼｯｸM-PRO" pitchFamily="50" charset="-128"/>
                <a:cs typeface="Arial" pitchFamily="34" charset="0"/>
              </a:rPr>
              <a:t>おいて</a:t>
            </a:r>
            <a:r>
              <a:rPr lang="en-US" altLang="ja-JP" sz="2400" dirty="0">
                <a:solidFill>
                  <a:srgbClr val="3333CC"/>
                </a:solidFill>
                <a:latin typeface="Arial" pitchFamily="34" charset="0"/>
                <a:ea typeface="HG丸ｺﾞｼｯｸM-PRO" pitchFamily="50" charset="-128"/>
                <a:cs typeface="Arial" pitchFamily="34" charset="0"/>
              </a:rPr>
              <a:t>1/7500</a:t>
            </a:r>
            <a:r>
              <a:rPr lang="ja-JP" altLang="en-US" sz="2400" dirty="0">
                <a:solidFill>
                  <a:srgbClr val="3333CC"/>
                </a:solidFill>
                <a:latin typeface="Arial" pitchFamily="34" charset="0"/>
                <a:ea typeface="HG丸ｺﾞｼｯｸM-PRO" pitchFamily="50" charset="-128"/>
                <a:cs typeface="Arial" pitchFamily="34" charset="0"/>
              </a:rPr>
              <a:t>を</a:t>
            </a:r>
            <a:r>
              <a:rPr lang="ja-JP" altLang="en-US" sz="2400" dirty="0" smtClean="0">
                <a:solidFill>
                  <a:srgbClr val="3333CC"/>
                </a:solidFill>
                <a:latin typeface="Arial" pitchFamily="34" charset="0"/>
                <a:ea typeface="HG丸ｺﾞｼｯｸM-PRO" pitchFamily="50" charset="-128"/>
                <a:cs typeface="Arial" pitchFamily="34" charset="0"/>
              </a:rPr>
              <a:t>使用</a:t>
            </a:r>
            <a:endParaRPr lang="en-US" altLang="ja-JP" sz="2400" dirty="0" smtClean="0">
              <a:solidFill>
                <a:srgbClr val="3333CC"/>
              </a:solidFill>
              <a:latin typeface="Arial" pitchFamily="34" charset="0"/>
              <a:ea typeface="HG丸ｺﾞｼｯｸM-PRO" pitchFamily="50" charset="-128"/>
              <a:cs typeface="Arial" pitchFamily="34" charset="0"/>
            </a:endParaRPr>
          </a:p>
          <a:p>
            <a:pPr lvl="2"/>
            <a:r>
              <a:rPr lang="ja-JP" altLang="en-US" sz="2400" dirty="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　</a:t>
            </a:r>
            <a:r>
              <a:rPr lang="ja-JP" altLang="en-US" sz="2400" dirty="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　＞　理事会</a:t>
            </a:r>
            <a:r>
              <a:rPr lang="ja-JP" altLang="en-US" sz="2400" dirty="0">
                <a:solidFill>
                  <a:srgbClr val="3333CC"/>
                </a:solidFill>
                <a:latin typeface="Arial" pitchFamily="34" charset="0"/>
                <a:ea typeface="HG丸ｺﾞｼｯｸM-PRO" pitchFamily="50" charset="-128"/>
                <a:cs typeface="Arial" pitchFamily="34" charset="0"/>
              </a:rPr>
              <a:t>は</a:t>
            </a:r>
            <a:r>
              <a:rPr lang="en-US" altLang="ja-JP" sz="2400" dirty="0">
                <a:solidFill>
                  <a:srgbClr val="3333CC"/>
                </a:solidFill>
                <a:latin typeface="Arial" pitchFamily="34" charset="0"/>
                <a:ea typeface="HG丸ｺﾞｼｯｸM-PRO" pitchFamily="50" charset="-128"/>
                <a:cs typeface="Arial" pitchFamily="34" charset="0"/>
              </a:rPr>
              <a:t>EA</a:t>
            </a:r>
            <a:r>
              <a:rPr lang="ja-JP" altLang="en-US" sz="2400" dirty="0">
                <a:solidFill>
                  <a:srgbClr val="3333CC"/>
                </a:solidFill>
                <a:latin typeface="Arial" pitchFamily="34" charset="0"/>
                <a:ea typeface="HG丸ｺﾞｼｯｸM-PRO" pitchFamily="50" charset="-128"/>
                <a:cs typeface="Arial" pitchFamily="34" charset="0"/>
              </a:rPr>
              <a:t>に</a:t>
            </a:r>
            <a:r>
              <a:rPr lang="ja-JP" altLang="en-US" sz="2400" dirty="0" smtClean="0">
                <a:solidFill>
                  <a:srgbClr val="3333CC"/>
                </a:solidFill>
                <a:latin typeface="Arial" pitchFamily="34" charset="0"/>
                <a:ea typeface="HG丸ｺﾞｼｯｸM-PRO" pitchFamily="50" charset="-128"/>
                <a:cs typeface="Arial" pitchFamily="34" charset="0"/>
              </a:rPr>
              <a:t>対し</a:t>
            </a:r>
            <a:r>
              <a:rPr lang="en-US" altLang="ja-JP" sz="2400" dirty="0" smtClean="0">
                <a:solidFill>
                  <a:srgbClr val="3333CC"/>
                </a:solidFill>
                <a:latin typeface="Arial" pitchFamily="34" charset="0"/>
                <a:ea typeface="HG丸ｺﾞｼｯｸM-PRO" pitchFamily="50" charset="-128"/>
                <a:cs typeface="Arial" pitchFamily="34" charset="0"/>
              </a:rPr>
              <a:t>2</a:t>
            </a:r>
            <a:r>
              <a:rPr lang="ja-JP" altLang="en-US" sz="2400" dirty="0" smtClean="0">
                <a:solidFill>
                  <a:srgbClr val="3333CC"/>
                </a:solidFill>
                <a:latin typeface="Arial" pitchFamily="34" charset="0"/>
                <a:ea typeface="HG丸ｺﾞｼｯｸM-PRO" pitchFamily="50" charset="-128"/>
                <a:cs typeface="Arial" pitchFamily="34" charset="0"/>
              </a:rPr>
              <a:t>年間資格停止</a:t>
            </a:r>
            <a:endParaRPr lang="ja-JP" altLang="en-US"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 2012, CRO</a:t>
            </a:r>
            <a:endParaRPr lang="en-US" altLang="ja-JP" sz="2400" dirty="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ASOC 2012, CHI</a:t>
            </a:r>
          </a:p>
          <a:p>
            <a:pPr marL="1257300" lvl="2" indent="-342900">
              <a:buFont typeface="Arial" pitchFamily="34" charset="0"/>
              <a:buChar char="–"/>
            </a:pPr>
            <a:endParaRPr lang="en-US" altLang="ja-JP" sz="2400" dirty="0">
              <a:solidFill>
                <a:srgbClr val="3333CC"/>
              </a:solidFill>
              <a:latin typeface="Arial" pitchFamily="34" charset="0"/>
              <a:ea typeface="HG丸ｺﾞｼｯｸM-PRO" pitchFamily="50" charset="-128"/>
              <a:cs typeface="Arial" pitchFamily="34" charset="0"/>
            </a:endParaRPr>
          </a:p>
          <a:p>
            <a:r>
              <a:rPr lang="en-US" altLang="ja-JP" sz="2400" i="1" dirty="0">
                <a:solidFill>
                  <a:srgbClr val="FF00FF"/>
                </a:solidFill>
                <a:latin typeface="Arial" pitchFamily="34" charset="0"/>
                <a:ea typeface="HG丸ｺﾞｼｯｸM-PRO" pitchFamily="50" charset="-128"/>
                <a:cs typeface="Arial" pitchFamily="34" charset="0"/>
              </a:rPr>
              <a:t>MC</a:t>
            </a:r>
            <a:r>
              <a:rPr lang="ja-JP" altLang="en-US" sz="2400" i="1" dirty="0">
                <a:solidFill>
                  <a:srgbClr val="FF00FF"/>
                </a:solidFill>
                <a:latin typeface="Arial" pitchFamily="34" charset="0"/>
                <a:ea typeface="HG丸ｺﾞｼｯｸM-PRO" pitchFamily="50" charset="-128"/>
                <a:cs typeface="Arial" pitchFamily="34" charset="0"/>
              </a:rPr>
              <a:t>は、</a:t>
            </a:r>
            <a:r>
              <a:rPr lang="en-US" altLang="ja-JP" sz="2400" i="1" dirty="0">
                <a:solidFill>
                  <a:srgbClr val="FF00FF"/>
                </a:solidFill>
                <a:latin typeface="Arial" pitchFamily="34" charset="0"/>
                <a:ea typeface="HG丸ｺﾞｼｯｸM-PRO" pitchFamily="50" charset="-128"/>
                <a:cs typeface="Arial" pitchFamily="34" charset="0"/>
              </a:rPr>
              <a:t>WRE</a:t>
            </a:r>
            <a:r>
              <a:rPr lang="ja-JP" altLang="en-US" sz="2400" i="1" dirty="0">
                <a:solidFill>
                  <a:srgbClr val="FF00FF"/>
                </a:solidFill>
                <a:latin typeface="Arial" pitchFamily="34" charset="0"/>
                <a:ea typeface="HG丸ｺﾞｼｯｸM-PRO" pitchFamily="50" charset="-128"/>
                <a:cs typeface="Arial" pitchFamily="34" charset="0"/>
              </a:rPr>
              <a:t>で</a:t>
            </a:r>
            <a:r>
              <a:rPr lang="en-US" altLang="ja-JP" sz="2400" i="1" dirty="0">
                <a:solidFill>
                  <a:srgbClr val="FF00FF"/>
                </a:solidFill>
                <a:latin typeface="Arial" pitchFamily="34" charset="0"/>
                <a:ea typeface="HG丸ｺﾞｼｯｸM-PRO" pitchFamily="50" charset="-128"/>
                <a:cs typeface="Arial" pitchFamily="34" charset="0"/>
              </a:rPr>
              <a:t>EA</a:t>
            </a:r>
            <a:r>
              <a:rPr lang="ja-JP" altLang="en-US" sz="2400" i="1" dirty="0">
                <a:solidFill>
                  <a:srgbClr val="FF00FF"/>
                </a:solidFill>
                <a:latin typeface="Arial" pitchFamily="34" charset="0"/>
                <a:ea typeface="HG丸ｺﾞｼｯｸM-PRO" pitchFamily="50" charset="-128"/>
                <a:cs typeface="Arial" pitchFamily="34" charset="0"/>
              </a:rPr>
              <a:t>が競技規則と地図図式を守る</a:t>
            </a:r>
            <a:r>
              <a:rPr lang="ja-JP" altLang="en-US" sz="2400" i="1" dirty="0" smtClean="0">
                <a:solidFill>
                  <a:srgbClr val="FF00FF"/>
                </a:solidFill>
                <a:latin typeface="Arial" pitchFamily="34" charset="0"/>
                <a:ea typeface="HG丸ｺﾞｼｯｸM-PRO" pitchFamily="50" charset="-128"/>
                <a:cs typeface="Arial" pitchFamily="34" charset="0"/>
              </a:rPr>
              <a:t>よう要請</a:t>
            </a:r>
            <a:endParaRPr lang="en-US" altLang="ja-JP" sz="2400" i="1" dirty="0" smtClean="0">
              <a:solidFill>
                <a:srgbClr val="FF00FF"/>
              </a:solidFill>
              <a:latin typeface="Arial" pitchFamily="34" charset="0"/>
              <a:ea typeface="HG丸ｺﾞｼｯｸM-PRO" pitchFamily="50" charset="-128"/>
              <a:cs typeface="Arial" pitchFamily="34" charset="0"/>
            </a:endParaRPr>
          </a:p>
          <a:p>
            <a:pPr lvl="2"/>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endParaRPr lang="en-US" altLang="ja-JP" sz="2800" dirty="0" smtClean="0">
              <a:solidFill>
                <a:srgbClr val="3333CC"/>
              </a:solidFill>
              <a:latin typeface="Arial" pitchFamily="34" charset="0"/>
              <a:ea typeface="HG丸ｺﾞｼｯｸM-PRO" pitchFamily="50" charset="-128"/>
              <a:cs typeface="Arial" pitchFamily="34" charset="0"/>
            </a:endParaRPr>
          </a:p>
          <a:p>
            <a:pPr marL="1257300" lvl="2" indent="-342900">
              <a:buFont typeface="Arial" pitchFamily="34" charset="0"/>
              <a:buChar char="–"/>
            </a:pPr>
            <a:endParaRPr lang="en-US" altLang="ja-JP" sz="2800" dirty="0">
              <a:solidFill>
                <a:srgbClr val="3333CC"/>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209264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1263922" y="691482"/>
            <a:ext cx="6548438" cy="500732"/>
          </a:xfrm>
        </p:spPr>
        <p:txBody>
          <a:bodyPr>
            <a:noAutofit/>
          </a:bodyPr>
          <a:lstStyle/>
          <a:p>
            <a:pPr algn="l"/>
            <a:r>
              <a:rPr lang="en-US" altLang="ja-JP" sz="3200" dirty="0" smtClean="0">
                <a:solidFill>
                  <a:srgbClr val="3333CC"/>
                </a:solidFill>
                <a:latin typeface="Arial" pitchFamily="34" charset="0"/>
                <a:ea typeface="HG丸ｺﾞｼｯｸM-PRO" pitchFamily="50" charset="-128"/>
                <a:cs typeface="Arial" pitchFamily="34" charset="0"/>
              </a:rPr>
              <a:t>Non-Offset</a:t>
            </a:r>
            <a:r>
              <a:rPr lang="ja-JP" altLang="en-US" sz="3200" b="1" dirty="0" smtClean="0">
                <a:solidFill>
                  <a:srgbClr val="3333CC"/>
                </a:solidFill>
                <a:latin typeface="HG丸ｺﾞｼｯｸM-PRO" pitchFamily="50" charset="-128"/>
                <a:ea typeface="HG丸ｺﾞｼｯｸM-PRO" pitchFamily="50" charset="-128"/>
              </a:rPr>
              <a:t>印刷</a:t>
            </a:r>
            <a:endParaRPr lang="en-US" altLang="ja-JP" sz="3200" b="1" dirty="0" smtClean="0">
              <a:solidFill>
                <a:srgbClr val="3333CC"/>
              </a:solidFill>
              <a:latin typeface="HG丸ｺﾞｼｯｸM-PRO" pitchFamily="50" charset="-128"/>
              <a:ea typeface="HG丸ｺﾞｼｯｸM-PRO" pitchFamily="50" charset="-128"/>
            </a:endParaRPr>
          </a:p>
        </p:txBody>
      </p:sp>
      <p:sp>
        <p:nvSpPr>
          <p:cNvPr id="38916" name="Rectangle 3"/>
          <p:cNvSpPr>
            <a:spLocks noChangeArrowheads="1"/>
          </p:cNvSpPr>
          <p:nvPr/>
        </p:nvSpPr>
        <p:spPr bwMode="auto">
          <a:xfrm>
            <a:off x="755650" y="1628800"/>
            <a:ext cx="7920806"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6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海外：レーザープリンタ</a:t>
            </a:r>
            <a:r>
              <a:rPr lang="ja-JP" altLang="en-US" sz="2400" dirty="0">
                <a:solidFill>
                  <a:srgbClr val="3333CC"/>
                </a:solidFill>
                <a:latin typeface="Arial" pitchFamily="34" charset="0"/>
                <a:ea typeface="HG丸ｺﾞｼｯｸM-PRO" pitchFamily="50" charset="-128"/>
                <a:cs typeface="Arial" pitchFamily="34" charset="0"/>
              </a:rPr>
              <a:t>、ディジタルプリンティングによるものが多い</a:t>
            </a:r>
          </a:p>
          <a:p>
            <a:pPr marL="342900" indent="-342900">
              <a:spcBef>
                <a:spcPts val="600"/>
              </a:spcBef>
              <a:buFont typeface="Arial" pitchFamily="34" charset="0"/>
              <a:buChar char="•"/>
            </a:pPr>
            <a:r>
              <a:rPr lang="ja-JP" altLang="en-US" sz="2400" dirty="0" smtClean="0">
                <a:solidFill>
                  <a:srgbClr val="3333CC"/>
                </a:solidFill>
                <a:latin typeface="Arial" pitchFamily="34" charset="0"/>
                <a:ea typeface="HG丸ｺﾞｼｯｸM-PRO" pitchFamily="50" charset="-128"/>
                <a:cs typeface="Arial" pitchFamily="34" charset="0"/>
              </a:rPr>
              <a:t>日本：インクジェットプリンタ</a:t>
            </a:r>
            <a:r>
              <a:rPr lang="ja-JP" altLang="en-US" sz="2400" dirty="0">
                <a:solidFill>
                  <a:srgbClr val="3333CC"/>
                </a:solidFill>
                <a:latin typeface="Arial" pitchFamily="34" charset="0"/>
                <a:ea typeface="HG丸ｺﾞｼｯｸM-PRO" pitchFamily="50" charset="-128"/>
                <a:cs typeface="Arial" pitchFamily="34" charset="0"/>
              </a:rPr>
              <a:t>によるものが</a:t>
            </a:r>
            <a:r>
              <a:rPr lang="ja-JP" altLang="en-US" sz="2400" dirty="0" smtClean="0">
                <a:solidFill>
                  <a:srgbClr val="3333CC"/>
                </a:solidFill>
                <a:latin typeface="Arial" pitchFamily="34" charset="0"/>
                <a:ea typeface="HG丸ｺﾞｼｯｸM-PRO" pitchFamily="50" charset="-128"/>
                <a:cs typeface="Arial" pitchFamily="34" charset="0"/>
              </a:rPr>
              <a:t>多い</a:t>
            </a:r>
            <a:endParaRPr lang="en-US" altLang="ja-JP" sz="2400" dirty="0" smtClean="0">
              <a:solidFill>
                <a:srgbClr val="3333CC"/>
              </a:solidFill>
              <a:latin typeface="Arial" pitchFamily="34" charset="0"/>
              <a:ea typeface="HG丸ｺﾞｼｯｸM-PRO" pitchFamily="50" charset="-128"/>
              <a:cs typeface="Arial" pitchFamily="34" charset="0"/>
            </a:endParaRPr>
          </a:p>
          <a:p>
            <a:r>
              <a:rPr lang="en-US" altLang="ja-JP" sz="2400" dirty="0">
                <a:solidFill>
                  <a:srgbClr val="3333CC"/>
                </a:solidFill>
                <a:latin typeface="Arial" pitchFamily="34" charset="0"/>
                <a:ea typeface="HG丸ｺﾞｼｯｸM-PRO" pitchFamily="50" charset="-128"/>
                <a:cs typeface="Arial" pitchFamily="34" charset="0"/>
              </a:rPr>
              <a:t>	</a:t>
            </a:r>
            <a:r>
              <a:rPr lang="ja-JP" altLang="en-US" sz="2400" dirty="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日本</a:t>
            </a:r>
            <a:r>
              <a:rPr lang="ja-JP" altLang="en-US" sz="2400" dirty="0">
                <a:solidFill>
                  <a:srgbClr val="3333CC"/>
                </a:solidFill>
                <a:latin typeface="Arial" pitchFamily="34" charset="0"/>
                <a:ea typeface="HG丸ｺﾞｼｯｸM-PRO" pitchFamily="50" charset="-128"/>
                <a:cs typeface="Arial" pitchFamily="34" charset="0"/>
              </a:rPr>
              <a:t>の技術は高い</a:t>
            </a:r>
          </a:p>
          <a:p>
            <a:pPr marL="342900"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IOF</a:t>
            </a:r>
            <a:r>
              <a:rPr lang="ja-JP" altLang="en-US" sz="2400" dirty="0" smtClean="0">
                <a:solidFill>
                  <a:srgbClr val="3333CC"/>
                </a:solidFill>
                <a:latin typeface="Arial" pitchFamily="34" charset="0"/>
                <a:ea typeface="HG丸ｺﾞｼｯｸM-PRO" pitchFamily="50" charset="-128"/>
                <a:cs typeface="Arial" pitchFamily="34" charset="0"/>
              </a:rPr>
              <a:t>イベントでは</a:t>
            </a:r>
            <a:r>
              <a:rPr lang="en-US" altLang="ja-JP" sz="2400" dirty="0" smtClean="0">
                <a:solidFill>
                  <a:srgbClr val="3333CC"/>
                </a:solidFill>
                <a:latin typeface="Arial" pitchFamily="34" charset="0"/>
                <a:ea typeface="HG丸ｺﾞｼｯｸM-PRO" pitchFamily="50" charset="-128"/>
                <a:cs typeface="Arial" pitchFamily="34" charset="0"/>
              </a:rPr>
              <a:t>MC</a:t>
            </a:r>
            <a:r>
              <a:rPr lang="ja-JP" altLang="en-US" sz="2400" dirty="0" smtClean="0">
                <a:solidFill>
                  <a:srgbClr val="3333CC"/>
                </a:solidFill>
                <a:latin typeface="Arial" pitchFamily="34" charset="0"/>
                <a:ea typeface="HG丸ｺﾞｼｯｸM-PRO" pitchFamily="50" charset="-128"/>
                <a:cs typeface="Arial" pitchFamily="34" charset="0"/>
              </a:rPr>
              <a:t>の承認が必要</a:t>
            </a:r>
            <a:endParaRPr lang="en-US" altLang="ja-JP" sz="2400" dirty="0" smtClean="0">
              <a:solidFill>
                <a:srgbClr val="3333CC"/>
              </a:solidFill>
              <a:latin typeface="Arial" pitchFamily="34" charset="0"/>
              <a:ea typeface="HG丸ｺﾞｼｯｸM-PRO" pitchFamily="50" charset="-128"/>
              <a:cs typeface="Arial" pitchFamily="34" charset="0"/>
            </a:endParaRPr>
          </a:p>
          <a:p>
            <a:pPr marL="1257300" lvl="2" indent="-342900">
              <a:spcBef>
                <a:spcPts val="600"/>
              </a:spcBef>
              <a:buFont typeface="Arial" pitchFamily="34" charset="0"/>
              <a:buChar char="–"/>
            </a:pPr>
            <a:r>
              <a:rPr lang="en-US" altLang="ja-JP" sz="2000" dirty="0" err="1" smtClean="0">
                <a:solidFill>
                  <a:srgbClr val="3333CC"/>
                </a:solidFill>
                <a:latin typeface="Arial" pitchFamily="34" charset="0"/>
                <a:ea typeface="HG丸ｺﾞｼｯｸM-PRO" pitchFamily="50" charset="-128"/>
                <a:cs typeface="Arial" pitchFamily="34" charset="0"/>
              </a:rPr>
              <a:t>AsOC</a:t>
            </a:r>
            <a:r>
              <a:rPr lang="en-US" altLang="ja-JP" sz="2000" dirty="0" smtClean="0">
                <a:solidFill>
                  <a:srgbClr val="3333CC"/>
                </a:solidFill>
                <a:latin typeface="Arial" pitchFamily="34" charset="0"/>
                <a:ea typeface="HG丸ｺﾞｼｯｸM-PRO" pitchFamily="50" charset="-128"/>
                <a:cs typeface="Arial" pitchFamily="34" charset="0"/>
              </a:rPr>
              <a:t> in Korea, Relay 2008</a:t>
            </a:r>
          </a:p>
          <a:p>
            <a:pPr marL="1257300" lvl="2" indent="-342900">
              <a:spcBef>
                <a:spcPts val="600"/>
              </a:spcBef>
              <a:buFont typeface="Arial" pitchFamily="34" charset="0"/>
              <a:buChar char="–"/>
            </a:pPr>
            <a:r>
              <a:rPr lang="en-US" altLang="ja-JP" sz="2000" dirty="0" smtClean="0">
                <a:solidFill>
                  <a:srgbClr val="3333CC"/>
                </a:solidFill>
                <a:latin typeface="Arial" pitchFamily="34" charset="0"/>
                <a:ea typeface="HG丸ｺﾞｼｯｸM-PRO" pitchFamily="50" charset="-128"/>
                <a:cs typeface="Arial" pitchFamily="34" charset="0"/>
              </a:rPr>
              <a:t>38</a:t>
            </a:r>
            <a:r>
              <a:rPr lang="en-US" altLang="ja-JP" sz="2000" baseline="30000" dirty="0" smtClean="0">
                <a:solidFill>
                  <a:srgbClr val="3333CC"/>
                </a:solidFill>
                <a:latin typeface="Arial" pitchFamily="34" charset="0"/>
                <a:ea typeface="HG丸ｺﾞｼｯｸM-PRO" pitchFamily="50" charset="-128"/>
                <a:cs typeface="Arial" pitchFamily="34" charset="0"/>
              </a:rPr>
              <a:t>th</a:t>
            </a:r>
            <a:r>
              <a:rPr lang="en-US" altLang="ja-JP" sz="2000" dirty="0" smtClean="0">
                <a:solidFill>
                  <a:srgbClr val="3333CC"/>
                </a:solidFill>
                <a:latin typeface="Arial" pitchFamily="34" charset="0"/>
                <a:ea typeface="HG丸ｺﾞｼｯｸM-PRO" pitchFamily="50" charset="-128"/>
                <a:cs typeface="Arial" pitchFamily="34" charset="0"/>
              </a:rPr>
              <a:t> Japan-O Champ, 2012</a:t>
            </a:r>
          </a:p>
          <a:p>
            <a:pPr marL="342900" indent="-342900">
              <a:spcBef>
                <a:spcPts val="600"/>
              </a:spcBef>
              <a:buFont typeface="Arial" pitchFamily="34" charset="0"/>
              <a:buChar char="•"/>
            </a:pPr>
            <a:r>
              <a:rPr lang="en-US" altLang="ja-JP" sz="2400" dirty="0" smtClean="0">
                <a:solidFill>
                  <a:srgbClr val="3333CC"/>
                </a:solidFill>
                <a:latin typeface="Arial" pitchFamily="34" charset="0"/>
                <a:ea typeface="HG丸ｺﾞｼｯｸM-PRO" pitchFamily="50" charset="-128"/>
                <a:cs typeface="Arial" pitchFamily="34" charset="0"/>
              </a:rPr>
              <a:t>WRE</a:t>
            </a:r>
            <a:r>
              <a:rPr lang="ja-JP" altLang="en-US" sz="2400" dirty="0" smtClean="0">
                <a:solidFill>
                  <a:srgbClr val="3333CC"/>
                </a:solidFill>
                <a:latin typeface="Arial" pitchFamily="34" charset="0"/>
                <a:ea typeface="HG丸ｺﾞｼｯｸM-PRO" pitchFamily="50" charset="-128"/>
                <a:cs typeface="Arial" pitchFamily="34" charset="0"/>
              </a:rPr>
              <a:t>について認められる</a:t>
            </a:r>
            <a:r>
              <a:rPr lang="ja-JP" altLang="en-US" sz="2400" dirty="0">
                <a:solidFill>
                  <a:srgbClr val="3333CC"/>
                </a:solidFill>
                <a:latin typeface="Arial" pitchFamily="34" charset="0"/>
                <a:ea typeface="HG丸ｺﾞｼｯｸM-PRO" pitchFamily="50" charset="-128"/>
                <a:cs typeface="Arial" pitchFamily="34" charset="0"/>
              </a:rPr>
              <a:t>方向に</a:t>
            </a:r>
            <a:r>
              <a:rPr lang="ja-JP" altLang="en-US" sz="2400" dirty="0" smtClean="0">
                <a:solidFill>
                  <a:srgbClr val="3333CC"/>
                </a:solidFill>
                <a:latin typeface="Arial" pitchFamily="34" charset="0"/>
                <a:ea typeface="HG丸ｺﾞｼｯｸM-PRO" pitchFamily="50" charset="-128"/>
                <a:cs typeface="Arial" pitchFamily="34" charset="0"/>
              </a:rPr>
              <a:t>ある（承認は必要）</a:t>
            </a:r>
            <a:endParaRPr lang="en-US" altLang="ja-JP" sz="2400" dirty="0" smtClean="0">
              <a:solidFill>
                <a:srgbClr val="3333CC"/>
              </a:solidFill>
              <a:latin typeface="Arial" pitchFamily="34" charset="0"/>
              <a:ea typeface="HG丸ｺﾞｼｯｸM-PRO" pitchFamily="50" charset="-128"/>
              <a:cs typeface="Arial" pitchFamily="34" charset="0"/>
            </a:endParaRPr>
          </a:p>
          <a:p>
            <a:r>
              <a:rPr lang="en-US" altLang="ja-JP" sz="2400" dirty="0">
                <a:solidFill>
                  <a:srgbClr val="3333CC"/>
                </a:solidFill>
                <a:latin typeface="Arial" pitchFamily="34" charset="0"/>
                <a:ea typeface="HG丸ｺﾞｼｯｸM-PRO" pitchFamily="50" charset="-128"/>
                <a:cs typeface="Arial" pitchFamily="34" charset="0"/>
              </a:rPr>
              <a:t>	</a:t>
            </a:r>
            <a:r>
              <a:rPr lang="ja-JP" altLang="en-US" sz="2400" dirty="0">
                <a:solidFill>
                  <a:srgbClr val="3333CC"/>
                </a:solidFill>
                <a:latin typeface="Arial" pitchFamily="34" charset="0"/>
                <a:ea typeface="HG丸ｺﾞｼｯｸM-PRO" pitchFamily="50" charset="-128"/>
                <a:cs typeface="Arial" pitchFamily="34" charset="0"/>
              </a:rPr>
              <a:t>　～</a:t>
            </a:r>
            <a:r>
              <a:rPr lang="ja-JP" altLang="en-US" sz="2400" dirty="0" smtClean="0">
                <a:solidFill>
                  <a:srgbClr val="3333CC"/>
                </a:solidFill>
                <a:latin typeface="Arial" pitchFamily="34" charset="0"/>
                <a:ea typeface="HG丸ｺﾞｼｯｸM-PRO" pitchFamily="50" charset="-128"/>
                <a:cs typeface="Arial" pitchFamily="34" charset="0"/>
              </a:rPr>
              <a:t>ガイドライン（</a:t>
            </a:r>
            <a:r>
              <a:rPr lang="en-US" altLang="ja-JP" sz="2400" dirty="0" smtClean="0">
                <a:solidFill>
                  <a:srgbClr val="3333CC"/>
                </a:solidFill>
                <a:latin typeface="Arial" pitchFamily="34" charset="0"/>
                <a:ea typeface="HG丸ｺﾞｼｯｸM-PRO" pitchFamily="50" charset="-128"/>
                <a:cs typeface="Arial" pitchFamily="34" charset="0"/>
              </a:rPr>
              <a:t>2012.4</a:t>
            </a:r>
            <a:r>
              <a:rPr lang="ja-JP" altLang="en-US" sz="2400" dirty="0" smtClean="0">
                <a:solidFill>
                  <a:srgbClr val="3333CC"/>
                </a:solidFill>
                <a:latin typeface="Arial" pitchFamily="34" charset="0"/>
                <a:ea typeface="HG丸ｺﾞｼｯｸM-PRO" pitchFamily="50" charset="-128"/>
                <a:cs typeface="Arial" pitchFamily="34" charset="0"/>
              </a:rPr>
              <a:t>）</a:t>
            </a:r>
            <a:endParaRPr lang="en-US" altLang="ja-JP" sz="2400" dirty="0" smtClean="0">
              <a:solidFill>
                <a:srgbClr val="3333CC"/>
              </a:solidFill>
              <a:latin typeface="Arial" pitchFamily="34" charset="0"/>
              <a:ea typeface="HG丸ｺﾞｼｯｸM-PRO" pitchFamily="50" charset="-128"/>
              <a:cs typeface="Arial" pitchFamily="34" charset="0"/>
            </a:endParaRPr>
          </a:p>
          <a:p>
            <a:pPr algn="r"/>
            <a:r>
              <a:rPr lang="en-US" altLang="ja-JP" sz="2400" dirty="0" smtClean="0">
                <a:solidFill>
                  <a:srgbClr val="FF0000"/>
                </a:solidFill>
                <a:latin typeface="Arial" pitchFamily="34" charset="0"/>
                <a:ea typeface="HG丸ｺﾞｼｯｸM-PRO" pitchFamily="50" charset="-128"/>
                <a:cs typeface="Arial" pitchFamily="34" charset="0"/>
              </a:rPr>
              <a:t>"</a:t>
            </a:r>
            <a:r>
              <a:rPr lang="en-US" altLang="ja-JP" sz="2400" dirty="0">
                <a:solidFill>
                  <a:srgbClr val="FF0000"/>
                </a:solidFill>
                <a:latin typeface="Arial" pitchFamily="34" charset="0"/>
                <a:ea typeface="HG丸ｺﾞｼｯｸM-PRO" pitchFamily="50" charset="-128"/>
                <a:cs typeface="Arial" pitchFamily="34" charset="0"/>
              </a:rPr>
              <a:t>Guidelines for using non-offset printed maps in WRE"</a:t>
            </a:r>
            <a:endParaRPr lang="en-US" altLang="ja-JP" sz="2800" dirty="0">
              <a:solidFill>
                <a:srgbClr val="FF0000"/>
              </a:solidFill>
              <a:latin typeface="Arial" pitchFamily="34" charset="0"/>
              <a:ea typeface="HG丸ｺﾞｼｯｸM-PRO" pitchFamily="50" charset="-128"/>
              <a:cs typeface="Arial" pitchFamily="34" charset="0"/>
            </a:endParaRPr>
          </a:p>
        </p:txBody>
      </p:sp>
      <p:sp>
        <p:nvSpPr>
          <p:cNvPr id="38919"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pic>
        <p:nvPicPr>
          <p:cNvPr id="38920" name="Picture 8" descr="flag-dot-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763588"/>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38921" name="Rectangle 9"/>
          <p:cNvSpPr>
            <a:spLocks noChangeArrowheads="1"/>
          </p:cNvSpPr>
          <p:nvPr/>
        </p:nvSpPr>
        <p:spPr bwMode="auto">
          <a:xfrm>
            <a:off x="684213" y="1268413"/>
            <a:ext cx="5761037" cy="71437"/>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369236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13" y="271160"/>
            <a:ext cx="9384433" cy="6323032"/>
          </a:xfrm>
          <a:prstGeom prst="rect">
            <a:avLst/>
          </a:prstGeom>
        </p:spPr>
      </p:pic>
      <p:sp>
        <p:nvSpPr>
          <p:cNvPr id="4" name="テキスト ボックス 3"/>
          <p:cNvSpPr txBox="1"/>
          <p:nvPr/>
        </p:nvSpPr>
        <p:spPr>
          <a:xfrm>
            <a:off x="406400" y="1227524"/>
            <a:ext cx="8161536" cy="3785652"/>
          </a:xfrm>
          <a:prstGeom prst="rect">
            <a:avLst/>
          </a:prstGeom>
          <a:solidFill>
            <a:srgbClr val="FFFFCC"/>
          </a:solidFill>
        </p:spPr>
        <p:txBody>
          <a:bodyPr wrap="square" rtlCol="0">
            <a:spAutoFit/>
          </a:bodyPr>
          <a:lstStyle/>
          <a:p>
            <a:endParaRPr lang="en-US" altLang="ja-JP" sz="2000" b="1" dirty="0">
              <a:solidFill>
                <a:srgbClr val="3333CC"/>
              </a:solidFill>
              <a:latin typeface="Arial" pitchFamily="34" charset="0"/>
              <a:cs typeface="Arial" pitchFamily="34" charset="0"/>
            </a:endParaRPr>
          </a:p>
          <a:p>
            <a:r>
              <a:rPr lang="en-US" altLang="ja-JP" sz="2000" b="1" dirty="0" smtClean="0">
                <a:solidFill>
                  <a:srgbClr val="3333CC"/>
                </a:solidFill>
                <a:latin typeface="Arial" pitchFamily="34" charset="0"/>
                <a:cs typeface="Arial" pitchFamily="34" charset="0"/>
              </a:rPr>
              <a:t>1st </a:t>
            </a:r>
            <a:r>
              <a:rPr lang="en-US" altLang="ja-JP" sz="2000" b="1" dirty="0">
                <a:solidFill>
                  <a:srgbClr val="3333CC"/>
                </a:solidFill>
                <a:latin typeface="Arial" pitchFamily="34" charset="0"/>
                <a:cs typeface="Arial" pitchFamily="34" charset="0"/>
              </a:rPr>
              <a:t>Asian </a:t>
            </a:r>
            <a:r>
              <a:rPr lang="en-US" altLang="ja-JP" sz="2000" b="1" dirty="0" smtClean="0">
                <a:solidFill>
                  <a:srgbClr val="3333CC"/>
                </a:solidFill>
                <a:latin typeface="Arial" pitchFamily="34" charset="0"/>
                <a:cs typeface="Arial" pitchFamily="34" charset="0"/>
              </a:rPr>
              <a:t>Championships</a:t>
            </a:r>
          </a:p>
          <a:p>
            <a:r>
              <a:rPr lang="en-US" altLang="ja-JP" sz="2000" b="1" dirty="0" smtClean="0">
                <a:solidFill>
                  <a:srgbClr val="3333CC"/>
                </a:solidFill>
                <a:latin typeface="Arial" pitchFamily="34" charset="0"/>
                <a:cs typeface="Arial" pitchFamily="34" charset="0"/>
              </a:rPr>
              <a:t>                        </a:t>
            </a:r>
            <a:r>
              <a:rPr lang="en-US" altLang="ja-JP" sz="2000" b="1" dirty="0">
                <a:solidFill>
                  <a:srgbClr val="3333CC"/>
                </a:solidFill>
                <a:latin typeface="Arial" pitchFamily="34" charset="0"/>
                <a:cs typeface="Arial" pitchFamily="34" charset="0"/>
              </a:rPr>
              <a:t>- allowed exceptionally for this </a:t>
            </a:r>
            <a:r>
              <a:rPr lang="en-US" altLang="ja-JP" sz="2000" b="1" dirty="0" smtClean="0">
                <a:solidFill>
                  <a:srgbClr val="3333CC"/>
                </a:solidFill>
                <a:latin typeface="Arial" pitchFamily="34" charset="0"/>
                <a:cs typeface="Arial" pitchFamily="34" charset="0"/>
              </a:rPr>
              <a:t>event</a:t>
            </a:r>
            <a:endParaRPr lang="en-US" altLang="ja-JP" sz="2000" b="1" dirty="0">
              <a:solidFill>
                <a:srgbClr val="3333CC"/>
              </a:solidFill>
              <a:latin typeface="Arial" pitchFamily="34" charset="0"/>
              <a:cs typeface="Arial" pitchFamily="34" charset="0"/>
            </a:endParaRPr>
          </a:p>
          <a:p>
            <a:r>
              <a:rPr lang="en-US" altLang="ja-JP" sz="2000" b="1" dirty="0">
                <a:solidFill>
                  <a:srgbClr val="3333CC"/>
                </a:solidFill>
                <a:latin typeface="Arial" pitchFamily="34" charset="0"/>
                <a:cs typeface="Arial" pitchFamily="34" charset="0"/>
              </a:rPr>
              <a:t>Map printing had been delayed and it had been agreed that four </a:t>
            </a:r>
            <a:r>
              <a:rPr lang="en-US" altLang="ja-JP" sz="2000" b="1" dirty="0" err="1">
                <a:solidFill>
                  <a:srgbClr val="3333CC"/>
                </a:solidFill>
                <a:latin typeface="Arial" pitchFamily="34" charset="0"/>
                <a:cs typeface="Arial" pitchFamily="34" charset="0"/>
              </a:rPr>
              <a:t>colour</a:t>
            </a:r>
            <a:r>
              <a:rPr lang="en-US" altLang="ja-JP" sz="2000" b="1" dirty="0">
                <a:solidFill>
                  <a:srgbClr val="3333CC"/>
                </a:solidFill>
                <a:latin typeface="Arial" pitchFamily="34" charset="0"/>
                <a:cs typeface="Arial" pitchFamily="34" charset="0"/>
              </a:rPr>
              <a:t> printing would be </a:t>
            </a:r>
            <a:r>
              <a:rPr lang="en-US" altLang="ja-JP" sz="2000" b="1" dirty="0" smtClean="0">
                <a:solidFill>
                  <a:srgbClr val="3333CC"/>
                </a:solidFill>
                <a:latin typeface="Arial" pitchFamily="34" charset="0"/>
                <a:cs typeface="Arial" pitchFamily="34" charset="0"/>
              </a:rPr>
              <a:t>allowed on </a:t>
            </a:r>
            <a:r>
              <a:rPr lang="en-US" altLang="ja-JP" sz="2000" b="1" dirty="0">
                <a:solidFill>
                  <a:srgbClr val="3333CC"/>
                </a:solidFill>
                <a:latin typeface="Arial" pitchFamily="34" charset="0"/>
                <a:cs typeface="Arial" pitchFamily="34" charset="0"/>
              </a:rPr>
              <a:t>this occasion subject to certain conditions.</a:t>
            </a:r>
          </a:p>
          <a:p>
            <a:r>
              <a:rPr lang="en-US" altLang="ja-JP" sz="2000" b="1" dirty="0" smtClean="0">
                <a:solidFill>
                  <a:srgbClr val="3333CC"/>
                </a:solidFill>
                <a:latin typeface="Arial" pitchFamily="34" charset="0"/>
                <a:cs typeface="Arial" pitchFamily="34" charset="0"/>
              </a:rPr>
              <a:t>	a</a:t>
            </a:r>
            <a:r>
              <a:rPr lang="en-US" altLang="ja-JP" sz="2000" b="1" dirty="0">
                <a:solidFill>
                  <a:srgbClr val="3333CC"/>
                </a:solidFill>
                <a:latin typeface="Arial" pitchFamily="34" charset="0"/>
                <a:cs typeface="Arial" pitchFamily="34" charset="0"/>
              </a:rPr>
              <a:t>) That this is not a permanent deviation.</a:t>
            </a:r>
          </a:p>
          <a:p>
            <a:r>
              <a:rPr lang="en-US" altLang="ja-JP" sz="2000" b="1" dirty="0" smtClean="0">
                <a:solidFill>
                  <a:srgbClr val="3333CC"/>
                </a:solidFill>
                <a:latin typeface="Arial" pitchFamily="34" charset="0"/>
                <a:cs typeface="Arial" pitchFamily="34" charset="0"/>
              </a:rPr>
              <a:t>	b</a:t>
            </a:r>
            <a:r>
              <a:rPr lang="en-US" altLang="ja-JP" sz="2000" b="1" dirty="0">
                <a:solidFill>
                  <a:srgbClr val="3333CC"/>
                </a:solidFill>
                <a:latin typeface="Arial" pitchFamily="34" charset="0"/>
                <a:cs typeface="Arial" pitchFamily="34" charset="0"/>
              </a:rPr>
              <a:t>) That it be supervised very carefully.</a:t>
            </a:r>
          </a:p>
          <a:p>
            <a:r>
              <a:rPr lang="en-US" altLang="ja-JP" sz="2000" b="1" dirty="0" smtClean="0">
                <a:solidFill>
                  <a:srgbClr val="3333CC"/>
                </a:solidFill>
                <a:latin typeface="Arial" pitchFamily="34" charset="0"/>
                <a:cs typeface="Arial" pitchFamily="34" charset="0"/>
              </a:rPr>
              <a:t>	c</a:t>
            </a:r>
            <a:r>
              <a:rPr lang="en-US" altLang="ja-JP" sz="2000" b="1" dirty="0">
                <a:solidFill>
                  <a:srgbClr val="3333CC"/>
                </a:solidFill>
                <a:latin typeface="Arial" pitchFamily="34" charset="0"/>
                <a:cs typeface="Arial" pitchFamily="34" charset="0"/>
              </a:rPr>
              <a:t>) The paper quality used would be able to stand folding.</a:t>
            </a:r>
          </a:p>
          <a:p>
            <a:r>
              <a:rPr lang="en-US" altLang="ja-JP" sz="2000" b="1" dirty="0" smtClean="0">
                <a:solidFill>
                  <a:srgbClr val="3333CC"/>
                </a:solidFill>
                <a:latin typeface="Arial" pitchFamily="34" charset="0"/>
                <a:cs typeface="Arial" pitchFamily="34" charset="0"/>
              </a:rPr>
              <a:t>	d</a:t>
            </a:r>
            <a:r>
              <a:rPr lang="en-US" altLang="ja-JP" sz="2000" b="1" dirty="0">
                <a:solidFill>
                  <a:srgbClr val="3333CC"/>
                </a:solidFill>
                <a:latin typeface="Arial" pitchFamily="34" charset="0"/>
                <a:cs typeface="Arial" pitchFamily="34" charset="0"/>
              </a:rPr>
              <a:t>) The maps should be bagged and properly sealed.</a:t>
            </a:r>
          </a:p>
          <a:p>
            <a:r>
              <a:rPr lang="en-US" altLang="ja-JP" sz="2000" b="1" dirty="0" smtClean="0">
                <a:solidFill>
                  <a:srgbClr val="3333CC"/>
                </a:solidFill>
                <a:latin typeface="Arial" pitchFamily="34" charset="0"/>
                <a:cs typeface="Arial" pitchFamily="34" charset="0"/>
              </a:rPr>
              <a:t>	e</a:t>
            </a:r>
            <a:r>
              <a:rPr lang="en-US" altLang="ja-JP" sz="2000" b="1" dirty="0">
                <a:solidFill>
                  <a:srgbClr val="3333CC"/>
                </a:solidFill>
                <a:latin typeface="Arial" pitchFamily="34" charset="0"/>
                <a:cs typeface="Arial" pitchFamily="34" charset="0"/>
              </a:rPr>
              <a:t>) The printing would use the overprinting effect.</a:t>
            </a:r>
          </a:p>
          <a:p>
            <a:endParaRPr kumimoji="1" lang="ja-JP" altLang="en-US" sz="2000" b="1" dirty="0">
              <a:solidFill>
                <a:srgbClr val="3333CC"/>
              </a:solidFill>
              <a:latin typeface="Arial" pitchFamily="34" charset="0"/>
              <a:cs typeface="Arial" pitchFamily="34" charset="0"/>
            </a:endParaRPr>
          </a:p>
        </p:txBody>
      </p:sp>
    </p:spTree>
    <p:extLst>
      <p:ext uri="{BB962C8B-B14F-4D97-AF65-F5344CB8AC3E}">
        <p14:creationId xmlns:p14="http://schemas.microsoft.com/office/powerpoint/2010/main" val="346559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728"/>
            <a:ext cx="4807009" cy="6858000"/>
          </a:xfrm>
          <a:prstGeom prst="rect">
            <a:avLst/>
          </a:prstGeom>
        </p:spPr>
      </p:pic>
      <p:sp>
        <p:nvSpPr>
          <p:cNvPr id="3" name="テキスト ボックス 2"/>
          <p:cNvSpPr txBox="1"/>
          <p:nvPr/>
        </p:nvSpPr>
        <p:spPr>
          <a:xfrm>
            <a:off x="4807010" y="73069"/>
            <a:ext cx="4336990" cy="6740307"/>
          </a:xfrm>
          <a:prstGeom prst="rect">
            <a:avLst/>
          </a:prstGeom>
          <a:solidFill>
            <a:srgbClr val="FFFFCC"/>
          </a:solidFill>
        </p:spPr>
        <p:txBody>
          <a:bodyPr wrap="square" rtlCol="0">
            <a:spAutoFit/>
          </a:bodyPr>
          <a:lstStyle/>
          <a:p>
            <a:r>
              <a:rPr lang="en-US" altLang="ja-JP" b="1" dirty="0" smtClean="0">
                <a:solidFill>
                  <a:srgbClr val="3333CC"/>
                </a:solidFill>
                <a:latin typeface="Arial" pitchFamily="34" charset="0"/>
                <a:cs typeface="Arial" pitchFamily="34" charset="0"/>
              </a:rPr>
              <a:t>*******************************************</a:t>
            </a:r>
            <a:endParaRPr lang="en-US" altLang="ja-JP" b="1" dirty="0">
              <a:solidFill>
                <a:srgbClr val="3333CC"/>
              </a:solidFill>
              <a:latin typeface="Arial" pitchFamily="34" charset="0"/>
              <a:cs typeface="Arial" pitchFamily="34" charset="0"/>
            </a:endParaRPr>
          </a:p>
          <a:p>
            <a:r>
              <a:rPr lang="en-US" altLang="ja-JP" b="1" dirty="0">
                <a:solidFill>
                  <a:srgbClr val="3333CC"/>
                </a:solidFill>
                <a:latin typeface="Arial" pitchFamily="34" charset="0"/>
                <a:cs typeface="Arial" pitchFamily="34" charset="0"/>
              </a:rPr>
              <a:t>Received: June 2012</a:t>
            </a:r>
          </a:p>
          <a:p>
            <a:r>
              <a:rPr lang="en-US" altLang="ja-JP" b="1" dirty="0">
                <a:solidFill>
                  <a:srgbClr val="3333CC"/>
                </a:solidFill>
                <a:latin typeface="Arial" pitchFamily="34" charset="0"/>
                <a:cs typeface="Arial" pitchFamily="34" charset="0"/>
              </a:rPr>
              <a:t>Event date: 4 May 2012</a:t>
            </a:r>
          </a:p>
          <a:p>
            <a:r>
              <a:rPr lang="en-US" altLang="ja-JP" b="1" dirty="0">
                <a:solidFill>
                  <a:srgbClr val="3333CC"/>
                </a:solidFill>
                <a:latin typeface="Arial" pitchFamily="34" charset="0"/>
                <a:cs typeface="Arial" pitchFamily="34" charset="0"/>
              </a:rPr>
              <a:t>Type of event(s) and map scale(s): Long, 1:15000</a:t>
            </a:r>
          </a:p>
          <a:p>
            <a:r>
              <a:rPr lang="en-US" altLang="ja-JP" b="1" dirty="0">
                <a:solidFill>
                  <a:srgbClr val="3333CC"/>
                </a:solidFill>
                <a:latin typeface="Arial" pitchFamily="34" charset="0"/>
                <a:cs typeface="Arial" pitchFamily="34" charset="0"/>
              </a:rPr>
              <a:t>WRE, Japan</a:t>
            </a:r>
          </a:p>
          <a:p>
            <a:endParaRPr lang="en-US" altLang="ja-JP" b="1" dirty="0">
              <a:solidFill>
                <a:srgbClr val="3333CC"/>
              </a:solidFill>
              <a:latin typeface="Arial" pitchFamily="34" charset="0"/>
              <a:cs typeface="Arial" pitchFamily="34" charset="0"/>
            </a:endParaRPr>
          </a:p>
          <a:p>
            <a:r>
              <a:rPr lang="en-US" altLang="ja-JP" b="1" dirty="0">
                <a:solidFill>
                  <a:srgbClr val="3333CC"/>
                </a:solidFill>
                <a:latin typeface="Arial" pitchFamily="34" charset="0"/>
                <a:cs typeface="Arial" pitchFamily="34" charset="0"/>
              </a:rPr>
              <a:t>Printing technique: Ink Jet (Canon iP8600), stochastic raster (FM)</a:t>
            </a:r>
          </a:p>
          <a:p>
            <a:r>
              <a:rPr lang="en-US" altLang="ja-JP" b="1" dirty="0">
                <a:solidFill>
                  <a:srgbClr val="3333CC"/>
                </a:solidFill>
                <a:latin typeface="Arial" pitchFamily="34" charset="0"/>
                <a:cs typeface="Arial" pitchFamily="34" charset="0"/>
              </a:rPr>
              <a:t>Paper: Good (FIJIFILM, </a:t>
            </a:r>
            <a:r>
              <a:rPr lang="en-US" altLang="ja-JP" b="1" dirty="0" err="1">
                <a:solidFill>
                  <a:srgbClr val="3333CC"/>
                </a:solidFill>
                <a:latin typeface="Arial" pitchFamily="34" charset="0"/>
                <a:cs typeface="Arial" pitchFamily="34" charset="0"/>
              </a:rPr>
              <a:t>Kassai</a:t>
            </a:r>
            <a:r>
              <a:rPr lang="en-US" altLang="ja-JP" b="1" dirty="0">
                <a:solidFill>
                  <a:srgbClr val="3333CC"/>
                </a:solidFill>
                <a:latin typeface="Arial" pitchFamily="34" charset="0"/>
                <a:cs typeface="Arial" pitchFamily="34" charset="0"/>
              </a:rPr>
              <a:t> (SFA4) </a:t>
            </a:r>
            <a:r>
              <a:rPr lang="en-US" altLang="ja-JP" b="1" dirty="0" smtClean="0">
                <a:solidFill>
                  <a:srgbClr val="3333CC"/>
                </a:solidFill>
                <a:latin typeface="Arial" pitchFamily="34" charset="0"/>
                <a:cs typeface="Arial" pitchFamily="34" charset="0"/>
              </a:rPr>
              <a:t>112g/m2</a:t>
            </a:r>
          </a:p>
          <a:p>
            <a:r>
              <a:rPr lang="ja-JP" altLang="en-US" b="1" dirty="0" smtClean="0">
                <a:solidFill>
                  <a:srgbClr val="3333CC"/>
                </a:solidFill>
                <a:latin typeface="Arial" pitchFamily="34" charset="0"/>
                <a:cs typeface="Arial" pitchFamily="34" charset="0"/>
              </a:rPr>
              <a:t>　　</a:t>
            </a:r>
            <a:r>
              <a:rPr lang="en-US" altLang="ja-JP" b="1" dirty="0" smtClean="0">
                <a:solidFill>
                  <a:srgbClr val="3333CC"/>
                </a:solidFill>
                <a:latin typeface="Arial" pitchFamily="34" charset="0"/>
                <a:cs typeface="Arial" pitchFamily="34" charset="0"/>
              </a:rPr>
              <a:t> </a:t>
            </a:r>
            <a:r>
              <a:rPr lang="en-US" altLang="ja-JP" b="1" dirty="0">
                <a:solidFill>
                  <a:srgbClr val="3333CC"/>
                </a:solidFill>
                <a:latin typeface="Arial" pitchFamily="34" charset="0"/>
                <a:cs typeface="Arial" pitchFamily="34" charset="0"/>
              </a:rPr>
              <a:t>- </a:t>
            </a:r>
            <a:r>
              <a:rPr lang="en-US" altLang="ja-JP" b="1" dirty="0">
                <a:solidFill>
                  <a:srgbClr val="FF00FF"/>
                </a:solidFill>
                <a:latin typeface="Arial" pitchFamily="34" charset="0"/>
                <a:cs typeface="Arial" pitchFamily="34" charset="0"/>
              </a:rPr>
              <a:t>perhaps a bit </a:t>
            </a:r>
            <a:r>
              <a:rPr lang="en-US" altLang="ja-JP" b="1" dirty="0" err="1">
                <a:solidFill>
                  <a:srgbClr val="FF00FF"/>
                </a:solidFill>
                <a:latin typeface="Arial" pitchFamily="34" charset="0"/>
                <a:cs typeface="Arial" pitchFamily="34" charset="0"/>
              </a:rPr>
              <a:t>bluewhite</a:t>
            </a:r>
            <a:r>
              <a:rPr lang="en-US" altLang="ja-JP" b="1" dirty="0">
                <a:solidFill>
                  <a:srgbClr val="FF00FF"/>
                </a:solidFill>
                <a:latin typeface="Arial" pitchFamily="34" charset="0"/>
                <a:cs typeface="Arial" pitchFamily="34" charset="0"/>
              </a:rPr>
              <a:t>).</a:t>
            </a:r>
          </a:p>
          <a:p>
            <a:endParaRPr lang="en-US" altLang="ja-JP" b="1" dirty="0">
              <a:solidFill>
                <a:srgbClr val="3333CC"/>
              </a:solidFill>
              <a:latin typeface="Arial" pitchFamily="34" charset="0"/>
              <a:cs typeface="Arial" pitchFamily="34" charset="0"/>
            </a:endParaRPr>
          </a:p>
          <a:p>
            <a:r>
              <a:rPr lang="en-US" altLang="ja-JP" b="1" dirty="0">
                <a:solidFill>
                  <a:srgbClr val="3333CC"/>
                </a:solidFill>
                <a:latin typeface="Arial" pitchFamily="34" charset="0"/>
                <a:cs typeface="Arial" pitchFamily="34" charset="0"/>
              </a:rPr>
              <a:t>Resolution: Quite </a:t>
            </a:r>
            <a:r>
              <a:rPr lang="en-US" altLang="ja-JP" b="1" dirty="0">
                <a:solidFill>
                  <a:srgbClr val="FF00FF"/>
                </a:solidFill>
                <a:latin typeface="Arial" pitchFamily="34" charset="0"/>
                <a:cs typeface="Arial" pitchFamily="34" charset="0"/>
              </a:rPr>
              <a:t>good.  Reasonable for this kind of terrain.</a:t>
            </a:r>
          </a:p>
          <a:p>
            <a:r>
              <a:rPr lang="en-US" altLang="ja-JP" b="1" dirty="0" err="1">
                <a:solidFill>
                  <a:srgbClr val="3333CC"/>
                </a:solidFill>
                <a:latin typeface="Arial" pitchFamily="34" charset="0"/>
                <a:cs typeface="Arial" pitchFamily="34" charset="0"/>
              </a:rPr>
              <a:t>Colours</a:t>
            </a:r>
            <a:r>
              <a:rPr lang="en-US" altLang="ja-JP" b="1" dirty="0">
                <a:solidFill>
                  <a:srgbClr val="3333CC"/>
                </a:solidFill>
                <a:latin typeface="Arial" pitchFamily="34" charset="0"/>
                <a:cs typeface="Arial" pitchFamily="34" charset="0"/>
              </a:rPr>
              <a:t>: </a:t>
            </a:r>
            <a:r>
              <a:rPr lang="en-US" altLang="ja-JP" b="1" dirty="0">
                <a:solidFill>
                  <a:srgbClr val="FF00FF"/>
                </a:solidFill>
                <a:latin typeface="Arial" pitchFamily="34" charset="0"/>
                <a:cs typeface="Arial" pitchFamily="34" charset="0"/>
              </a:rPr>
              <a:t>Good, the brown is a bit light.</a:t>
            </a:r>
          </a:p>
          <a:p>
            <a:r>
              <a:rPr lang="en-US" altLang="ja-JP" b="1" dirty="0">
                <a:solidFill>
                  <a:srgbClr val="3333CC"/>
                </a:solidFill>
                <a:latin typeface="Arial" pitchFamily="34" charset="0"/>
                <a:cs typeface="Arial" pitchFamily="34" charset="0"/>
              </a:rPr>
              <a:t>Overprint effect: </a:t>
            </a:r>
            <a:r>
              <a:rPr lang="en-US" altLang="ja-JP" b="1" dirty="0">
                <a:solidFill>
                  <a:srgbClr val="FF00FF"/>
                </a:solidFill>
                <a:latin typeface="Arial" pitchFamily="34" charset="0"/>
                <a:cs typeface="Arial" pitchFamily="34" charset="0"/>
              </a:rPr>
              <a:t>Yes</a:t>
            </a:r>
          </a:p>
          <a:p>
            <a:r>
              <a:rPr lang="en-US" altLang="ja-JP" b="1" dirty="0">
                <a:solidFill>
                  <a:srgbClr val="3333CC"/>
                </a:solidFill>
                <a:latin typeface="Arial" pitchFamily="34" charset="0"/>
                <a:cs typeface="Arial" pitchFamily="34" charset="0"/>
              </a:rPr>
              <a:t>Course overprinting: </a:t>
            </a:r>
            <a:r>
              <a:rPr lang="en-US" altLang="ja-JP" b="1" dirty="0">
                <a:solidFill>
                  <a:srgbClr val="FF00FF"/>
                </a:solidFill>
                <a:latin typeface="Arial" pitchFamily="34" charset="0"/>
                <a:cs typeface="Arial" pitchFamily="34" charset="0"/>
              </a:rPr>
              <a:t>Yes</a:t>
            </a:r>
          </a:p>
          <a:p>
            <a:r>
              <a:rPr lang="en-US" altLang="ja-JP" b="1" dirty="0" err="1">
                <a:solidFill>
                  <a:srgbClr val="3333CC"/>
                </a:solidFill>
                <a:latin typeface="Arial" pitchFamily="34" charset="0"/>
                <a:cs typeface="Arial" pitchFamily="34" charset="0"/>
              </a:rPr>
              <a:t>Misc</a:t>
            </a:r>
            <a:r>
              <a:rPr lang="en-US" altLang="ja-JP" b="1" dirty="0">
                <a:solidFill>
                  <a:srgbClr val="3333CC"/>
                </a:solidFill>
                <a:latin typeface="Arial" pitchFamily="34" charset="0"/>
                <a:cs typeface="Arial" pitchFamily="34" charset="0"/>
              </a:rPr>
              <a:t>: </a:t>
            </a:r>
            <a:endParaRPr lang="en-US" altLang="ja-JP" b="1" dirty="0" smtClean="0">
              <a:solidFill>
                <a:srgbClr val="3333CC"/>
              </a:solidFill>
              <a:latin typeface="Arial" pitchFamily="34" charset="0"/>
              <a:cs typeface="Arial" pitchFamily="34" charset="0"/>
            </a:endParaRPr>
          </a:p>
          <a:p>
            <a:r>
              <a:rPr lang="en-US" altLang="ja-JP" b="1" dirty="0" err="1" smtClean="0">
                <a:solidFill>
                  <a:srgbClr val="3333CC"/>
                </a:solidFill>
                <a:latin typeface="Arial" pitchFamily="34" charset="0"/>
                <a:cs typeface="Arial" pitchFamily="34" charset="0"/>
              </a:rPr>
              <a:t>Uncrossable</a:t>
            </a:r>
            <a:r>
              <a:rPr lang="en-US" altLang="ja-JP" b="1" dirty="0" smtClean="0">
                <a:solidFill>
                  <a:srgbClr val="3333CC"/>
                </a:solidFill>
                <a:latin typeface="Arial" pitchFamily="34" charset="0"/>
                <a:cs typeface="Arial" pitchFamily="34" charset="0"/>
              </a:rPr>
              <a:t> </a:t>
            </a:r>
            <a:r>
              <a:rPr lang="en-US" altLang="ja-JP" b="1" dirty="0">
                <a:solidFill>
                  <a:srgbClr val="3333CC"/>
                </a:solidFill>
                <a:latin typeface="Arial" pitchFamily="34" charset="0"/>
                <a:cs typeface="Arial" pitchFamily="34" charset="0"/>
              </a:rPr>
              <a:t>marsh (309) without black outline.  </a:t>
            </a:r>
            <a:endParaRPr lang="en-US" altLang="ja-JP" b="1" dirty="0" smtClean="0">
              <a:solidFill>
                <a:srgbClr val="3333CC"/>
              </a:solidFill>
              <a:latin typeface="Arial" pitchFamily="34" charset="0"/>
              <a:cs typeface="Arial" pitchFamily="34" charset="0"/>
            </a:endParaRPr>
          </a:p>
          <a:p>
            <a:r>
              <a:rPr lang="en-US" altLang="ja-JP" b="1" dirty="0" smtClean="0">
                <a:solidFill>
                  <a:srgbClr val="3333CC"/>
                </a:solidFill>
                <a:latin typeface="Arial" pitchFamily="34" charset="0"/>
                <a:cs typeface="Arial" pitchFamily="34" charset="0"/>
              </a:rPr>
              <a:t>Non-ISOM green</a:t>
            </a:r>
            <a:r>
              <a:rPr lang="ja-JP" altLang="en-US" b="1" dirty="0" smtClean="0">
                <a:solidFill>
                  <a:srgbClr val="3333CC"/>
                </a:solidFill>
                <a:latin typeface="Arial" pitchFamily="34" charset="0"/>
                <a:cs typeface="Arial" pitchFamily="34" charset="0"/>
              </a:rPr>
              <a:t>　</a:t>
            </a:r>
            <a:r>
              <a:rPr lang="en-US" altLang="ja-JP" b="1" dirty="0" smtClean="0">
                <a:solidFill>
                  <a:srgbClr val="3333CC"/>
                </a:solidFill>
                <a:latin typeface="Arial" pitchFamily="34" charset="0"/>
                <a:cs typeface="Arial" pitchFamily="34" charset="0"/>
              </a:rPr>
              <a:t>crosshatch </a:t>
            </a:r>
            <a:r>
              <a:rPr lang="en-US" altLang="ja-JP" b="1" dirty="0">
                <a:solidFill>
                  <a:srgbClr val="3333CC"/>
                </a:solidFill>
                <a:latin typeface="Arial" pitchFamily="34" charset="0"/>
                <a:cs typeface="Arial" pitchFamily="34" charset="0"/>
              </a:rPr>
              <a:t>area symbol (mushroom plants?).</a:t>
            </a:r>
          </a:p>
          <a:p>
            <a:r>
              <a:rPr lang="en-US" altLang="ja-JP" b="1" dirty="0" smtClean="0">
                <a:solidFill>
                  <a:srgbClr val="3333CC"/>
                </a:solidFill>
                <a:latin typeface="Arial" pitchFamily="34" charset="0"/>
                <a:cs typeface="Arial" pitchFamily="34" charset="0"/>
              </a:rPr>
              <a:t>*******************************************</a:t>
            </a:r>
            <a:endParaRPr kumimoji="1" lang="ja-JP" altLang="en-US" b="1" dirty="0">
              <a:solidFill>
                <a:srgbClr val="3333CC"/>
              </a:solidFill>
              <a:latin typeface="Arial" pitchFamily="34" charset="0"/>
              <a:cs typeface="Arial" pitchFamily="34" charset="0"/>
            </a:endParaRPr>
          </a:p>
        </p:txBody>
      </p:sp>
    </p:spTree>
    <p:extLst>
      <p:ext uri="{BB962C8B-B14F-4D97-AF65-F5344CB8AC3E}">
        <p14:creationId xmlns:p14="http://schemas.microsoft.com/office/powerpoint/2010/main" val="223142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55650" y="549275"/>
            <a:ext cx="7196138" cy="720725"/>
          </a:xfrm>
        </p:spPr>
        <p:txBody>
          <a:bodyPr>
            <a:noAutofit/>
          </a:bodyPr>
          <a:lstStyle/>
          <a:p>
            <a:pPr algn="l"/>
            <a:r>
              <a:rPr lang="en-US" altLang="ja-JP" sz="3200" dirty="0" err="1" smtClean="0">
                <a:solidFill>
                  <a:srgbClr val="3333CC"/>
                </a:solidFill>
                <a:latin typeface="Arial" pitchFamily="34" charset="0"/>
                <a:ea typeface="HG丸ｺﾞｼｯｸM-PRO" pitchFamily="50" charset="-128"/>
                <a:cs typeface="Arial" pitchFamily="34" charset="0"/>
              </a:rPr>
              <a:t>PrintTech</a:t>
            </a:r>
            <a:r>
              <a:rPr lang="en-US" altLang="ja-JP" sz="3200" dirty="0" smtClean="0">
                <a:solidFill>
                  <a:srgbClr val="3333CC"/>
                </a:solidFill>
                <a:latin typeface="Arial" pitchFamily="34" charset="0"/>
                <a:ea typeface="HG丸ｺﾞｼｯｸM-PRO" pitchFamily="50" charset="-128"/>
                <a:cs typeface="Arial" pitchFamily="34" charset="0"/>
              </a:rPr>
              <a:t> </a:t>
            </a:r>
            <a:r>
              <a:rPr lang="en-US" altLang="ja-JP" sz="3200" dirty="0">
                <a:solidFill>
                  <a:srgbClr val="3333CC"/>
                </a:solidFill>
                <a:latin typeface="Arial" pitchFamily="34" charset="0"/>
                <a:ea typeface="HG丸ｺﾞｼｯｸM-PRO" pitchFamily="50" charset="-128"/>
                <a:cs typeface="Arial" pitchFamily="34" charset="0"/>
              </a:rPr>
              <a:t>Project</a:t>
            </a:r>
            <a:r>
              <a:rPr lang="ja-JP" altLang="en-US" sz="3200" dirty="0">
                <a:solidFill>
                  <a:srgbClr val="3333CC"/>
                </a:solidFill>
                <a:latin typeface="Arial" pitchFamily="34" charset="0"/>
                <a:ea typeface="HG丸ｺﾞｼｯｸM-PRO" pitchFamily="50" charset="-128"/>
                <a:cs typeface="Arial" pitchFamily="34" charset="0"/>
              </a:rPr>
              <a:t>　</a:t>
            </a:r>
            <a:r>
              <a:rPr lang="en-US" altLang="ja-JP" sz="3200" dirty="0">
                <a:solidFill>
                  <a:srgbClr val="3333CC"/>
                </a:solidFill>
                <a:latin typeface="Arial" pitchFamily="34" charset="0"/>
                <a:ea typeface="HG丸ｺﾞｼｯｸM-PRO" pitchFamily="50" charset="-128"/>
                <a:cs typeface="Arial" pitchFamily="34" charset="0"/>
              </a:rPr>
              <a:t>(IOF </a:t>
            </a:r>
            <a:r>
              <a:rPr lang="en-US" altLang="ja-JP" sz="3200" dirty="0" smtClean="0">
                <a:solidFill>
                  <a:srgbClr val="3333CC"/>
                </a:solidFill>
                <a:latin typeface="Arial" pitchFamily="34" charset="0"/>
                <a:ea typeface="HG丸ｺﾞｼｯｸM-PRO" pitchFamily="50" charset="-128"/>
                <a:cs typeface="Arial" pitchFamily="34" charset="0"/>
              </a:rPr>
              <a:t>MC)</a:t>
            </a:r>
            <a:endParaRPr lang="en-US" altLang="ja-JP" sz="3200" dirty="0">
              <a:solidFill>
                <a:srgbClr val="3333CC"/>
              </a:solidFill>
              <a:latin typeface="Arial" pitchFamily="34" charset="0"/>
              <a:ea typeface="HG丸ｺﾞｼｯｸM-PRO" pitchFamily="50" charset="-128"/>
              <a:cs typeface="Arial" pitchFamily="34" charset="0"/>
            </a:endParaRPr>
          </a:p>
        </p:txBody>
      </p:sp>
      <p:sp>
        <p:nvSpPr>
          <p:cNvPr id="7171" name="Rectangle 3"/>
          <p:cNvSpPr>
            <a:spLocks noGrp="1" noChangeArrowheads="1"/>
          </p:cNvSpPr>
          <p:nvPr>
            <p:ph type="subTitle" idx="1"/>
          </p:nvPr>
        </p:nvSpPr>
        <p:spPr>
          <a:xfrm>
            <a:off x="827088" y="1484312"/>
            <a:ext cx="7921625" cy="5113039"/>
          </a:xfrm>
        </p:spPr>
        <p:txBody>
          <a:bodyPr>
            <a:normAutofit lnSpcReduction="10000"/>
          </a:bodyPr>
          <a:lstStyle/>
          <a:p>
            <a:pPr algn="l">
              <a:lnSpc>
                <a:spcPct val="80000"/>
              </a:lnSpc>
            </a:pPr>
            <a:r>
              <a:rPr lang="en-US" altLang="ja-JP" sz="1600" dirty="0">
                <a:solidFill>
                  <a:srgbClr val="3333CC"/>
                </a:solidFill>
                <a:latin typeface="Arial" pitchFamily="34" charset="0"/>
                <a:ea typeface="HG丸ｺﾞｼｯｸM-PRO" pitchFamily="50" charset="-128"/>
                <a:cs typeface="Arial" pitchFamily="34" charset="0"/>
              </a:rPr>
              <a:t>[Competition Rules]</a:t>
            </a:r>
          </a:p>
          <a:p>
            <a:pPr algn="l">
              <a:lnSpc>
                <a:spcPct val="80000"/>
              </a:lnSpc>
            </a:pPr>
            <a:r>
              <a:rPr lang="en-US" altLang="ja-JP" sz="1400" dirty="0">
                <a:solidFill>
                  <a:srgbClr val="3333CC"/>
                </a:solidFill>
                <a:latin typeface="Arial" pitchFamily="34" charset="0"/>
                <a:ea typeface="HG丸ｺﾞｼｯｸM-PRO" pitchFamily="50" charset="-128"/>
                <a:cs typeface="Arial" pitchFamily="34" charset="0"/>
              </a:rPr>
              <a:t>15.1 Maps, course markings and additional overprinting shall be drawn and printed according to the IOF International Specification for Orienteering Maps or the IOF International Specification for Sprint Orienteering Maps. Deviations need approval by the IOF Council.</a:t>
            </a:r>
          </a:p>
          <a:p>
            <a:pPr algn="l">
              <a:lnSpc>
                <a:spcPct val="80000"/>
              </a:lnSpc>
            </a:pPr>
            <a:endParaRPr lang="en-US" altLang="ja-JP" sz="1400" dirty="0">
              <a:solidFill>
                <a:srgbClr val="3333CC"/>
              </a:solidFill>
              <a:latin typeface="Arial" pitchFamily="34" charset="0"/>
              <a:ea typeface="HG丸ｺﾞｼｯｸM-PRO" pitchFamily="50" charset="-128"/>
              <a:cs typeface="Arial" pitchFamily="34" charset="0"/>
            </a:endParaRPr>
          </a:p>
          <a:p>
            <a:pPr algn="l">
              <a:lnSpc>
                <a:spcPct val="80000"/>
              </a:lnSpc>
            </a:pPr>
            <a:r>
              <a:rPr lang="en-US" altLang="ja-JP" sz="1800" dirty="0">
                <a:solidFill>
                  <a:srgbClr val="3333CC"/>
                </a:solidFill>
                <a:latin typeface="Arial" pitchFamily="34" charset="0"/>
                <a:ea typeface="HG丸ｺﾞｼｯｸM-PRO" pitchFamily="50" charset="-128"/>
                <a:cs typeface="Arial" pitchFamily="34" charset="0"/>
              </a:rPr>
              <a:t>[ISOM]</a:t>
            </a:r>
          </a:p>
          <a:p>
            <a:pPr algn="l">
              <a:lnSpc>
                <a:spcPct val="80000"/>
              </a:lnSpc>
            </a:pPr>
            <a:r>
              <a:rPr lang="en-US" altLang="ja-JP" sz="1800" dirty="0">
                <a:solidFill>
                  <a:srgbClr val="3333CC"/>
                </a:solidFill>
                <a:latin typeface="Arial" pitchFamily="34" charset="0"/>
                <a:ea typeface="HG丸ｺﾞｼｯｸM-PRO" pitchFamily="50" charset="-128"/>
                <a:cs typeface="Arial" pitchFamily="34" charset="0"/>
              </a:rPr>
              <a:t>An orienteering map must be printed on good, possibly water resistant, paper (weight 80-120 g/m ).</a:t>
            </a:r>
          </a:p>
          <a:p>
            <a:pPr algn="l">
              <a:lnSpc>
                <a:spcPct val="80000"/>
              </a:lnSpc>
            </a:pPr>
            <a:r>
              <a:rPr lang="en-US" altLang="ja-JP" sz="1800" dirty="0">
                <a:solidFill>
                  <a:srgbClr val="3333CC"/>
                </a:solidFill>
                <a:latin typeface="Arial" pitchFamily="34" charset="0"/>
                <a:ea typeface="HG丸ｺﾞｼｯｸM-PRO" pitchFamily="50" charset="-128"/>
                <a:cs typeface="Arial" pitchFamily="34" charset="0"/>
              </a:rPr>
              <a:t>Spot </a:t>
            </a:r>
            <a:r>
              <a:rPr lang="en-US" altLang="ja-JP" sz="1800" dirty="0" err="1">
                <a:solidFill>
                  <a:srgbClr val="3333CC"/>
                </a:solidFill>
                <a:latin typeface="Arial" pitchFamily="34" charset="0"/>
                <a:ea typeface="HG丸ｺﾞｼｯｸM-PRO" pitchFamily="50" charset="-128"/>
                <a:cs typeface="Arial" pitchFamily="34" charset="0"/>
              </a:rPr>
              <a:t>colour</a:t>
            </a:r>
            <a:r>
              <a:rPr lang="en-US" altLang="ja-JP" sz="1800" dirty="0">
                <a:solidFill>
                  <a:srgbClr val="3333CC"/>
                </a:solidFill>
                <a:latin typeface="Arial" pitchFamily="34" charset="0"/>
                <a:ea typeface="HG丸ｺﾞｼｯｸM-PRO" pitchFamily="50" charset="-128"/>
                <a:cs typeface="Arial" pitchFamily="34" charset="0"/>
              </a:rPr>
              <a:t> printing is recommended for IOF events. Other printing methods may be used, if </a:t>
            </a:r>
            <a:r>
              <a:rPr lang="en-US" altLang="ja-JP" sz="1800" dirty="0" err="1">
                <a:solidFill>
                  <a:srgbClr val="3333CC"/>
                </a:solidFill>
                <a:latin typeface="Arial" pitchFamily="34" charset="0"/>
                <a:ea typeface="HG丸ｺﾞｼｯｸM-PRO" pitchFamily="50" charset="-128"/>
                <a:cs typeface="Arial" pitchFamily="34" charset="0"/>
              </a:rPr>
              <a:t>colours</a:t>
            </a:r>
            <a:r>
              <a:rPr lang="en-US" altLang="ja-JP" sz="1800" dirty="0">
                <a:solidFill>
                  <a:srgbClr val="3333CC"/>
                </a:solidFill>
                <a:latin typeface="Arial" pitchFamily="34" charset="0"/>
                <a:ea typeface="HG丸ｺﾞｼｯｸM-PRO" pitchFamily="50" charset="-128"/>
                <a:cs typeface="Arial" pitchFamily="34" charset="0"/>
              </a:rPr>
              <a:t> and line width have the same quality as printing with spot </a:t>
            </a:r>
            <a:r>
              <a:rPr lang="en-US" altLang="ja-JP" sz="1800" dirty="0" err="1">
                <a:solidFill>
                  <a:srgbClr val="3333CC"/>
                </a:solidFill>
                <a:latin typeface="Arial" pitchFamily="34" charset="0"/>
                <a:ea typeface="HG丸ｺﾞｼｯｸM-PRO" pitchFamily="50" charset="-128"/>
                <a:cs typeface="Arial" pitchFamily="34" charset="0"/>
              </a:rPr>
              <a:t>colours</a:t>
            </a:r>
            <a:r>
              <a:rPr lang="en-US" altLang="ja-JP" sz="1800" dirty="0">
                <a:solidFill>
                  <a:srgbClr val="3333CC"/>
                </a:solidFill>
                <a:latin typeface="Arial" pitchFamily="34" charset="0"/>
                <a:ea typeface="HG丸ｺﾞｼｯｸM-PRO" pitchFamily="50" charset="-128"/>
                <a:cs typeface="Arial" pitchFamily="34" charset="0"/>
              </a:rPr>
              <a:t>.</a:t>
            </a:r>
          </a:p>
          <a:p>
            <a:pPr algn="l">
              <a:lnSpc>
                <a:spcPct val="80000"/>
              </a:lnSpc>
            </a:pPr>
            <a:r>
              <a:rPr lang="en-US" altLang="ja-JP" sz="1800" dirty="0">
                <a:solidFill>
                  <a:srgbClr val="3333CC"/>
                </a:solidFill>
                <a:latin typeface="Arial" pitchFamily="34" charset="0"/>
                <a:ea typeface="HG丸ｺﾞｼｯｸM-PRO" pitchFamily="50" charset="-128"/>
                <a:cs typeface="Arial" pitchFamily="34" charset="0"/>
              </a:rPr>
              <a:t>Legibility depends on the correct choice of </a:t>
            </a:r>
            <a:r>
              <a:rPr lang="en-US" altLang="ja-JP" sz="1800" dirty="0" err="1">
                <a:solidFill>
                  <a:srgbClr val="3333CC"/>
                </a:solidFill>
                <a:latin typeface="Arial" pitchFamily="34" charset="0"/>
                <a:ea typeface="HG丸ｺﾞｼｯｸM-PRO" pitchFamily="50" charset="-128"/>
                <a:cs typeface="Arial" pitchFamily="34" charset="0"/>
              </a:rPr>
              <a:t>colours</a:t>
            </a:r>
            <a:r>
              <a:rPr lang="en-US" altLang="ja-JP" sz="1800" dirty="0">
                <a:solidFill>
                  <a:srgbClr val="3333CC"/>
                </a:solidFill>
                <a:latin typeface="Arial" pitchFamily="34" charset="0"/>
                <a:ea typeface="HG丸ｺﾞｼｯｸM-PRO" pitchFamily="50" charset="-128"/>
                <a:cs typeface="Arial" pitchFamily="34" charset="0"/>
              </a:rPr>
              <a:t>.</a:t>
            </a:r>
          </a:p>
          <a:p>
            <a:pPr algn="l">
              <a:lnSpc>
                <a:spcPct val="160000"/>
              </a:lnSpc>
              <a:spcBef>
                <a:spcPts val="600"/>
              </a:spcBef>
            </a:pPr>
            <a:r>
              <a:rPr lang="en-US" altLang="ja-JP" sz="2000" dirty="0" smtClean="0">
                <a:solidFill>
                  <a:srgbClr val="3333CC"/>
                </a:solidFill>
                <a:latin typeface="Arial" pitchFamily="34" charset="0"/>
                <a:ea typeface="HG丸ｺﾞｼｯｸM-PRO" pitchFamily="50" charset="-128"/>
                <a:cs typeface="Arial" pitchFamily="34" charset="0"/>
              </a:rPr>
              <a:t>【IOF MC】</a:t>
            </a:r>
            <a:endParaRPr lang="en-US" altLang="ja-JP" sz="2000" dirty="0">
              <a:solidFill>
                <a:srgbClr val="3333CC"/>
              </a:solidFill>
              <a:latin typeface="Arial" pitchFamily="34" charset="0"/>
              <a:ea typeface="HG丸ｺﾞｼｯｸM-PRO" pitchFamily="50" charset="-128"/>
              <a:cs typeface="Arial" pitchFamily="34" charset="0"/>
            </a:endParaRPr>
          </a:p>
          <a:p>
            <a:pPr algn="l">
              <a:lnSpc>
                <a:spcPct val="80000"/>
              </a:lnSpc>
            </a:pP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2002.10	</a:t>
            </a:r>
            <a:r>
              <a:rPr lang="en-US" altLang="ja-JP" sz="2000" dirty="0" err="1" smtClean="0">
                <a:solidFill>
                  <a:srgbClr val="3333CC"/>
                </a:solidFill>
                <a:latin typeface="Arial" pitchFamily="34" charset="0"/>
                <a:ea typeface="HG丸ｺﾞｼｯｸM-PRO" pitchFamily="50" charset="-128"/>
                <a:cs typeface="Arial" pitchFamily="34" charset="0"/>
              </a:rPr>
              <a:t>PrintTech</a:t>
            </a:r>
            <a:r>
              <a:rPr lang="en-US" altLang="ja-JP" sz="2000" dirty="0" smtClean="0">
                <a:solidFill>
                  <a:srgbClr val="3333CC"/>
                </a:solidFill>
                <a:latin typeface="Arial" pitchFamily="34" charset="0"/>
                <a:ea typeface="HG丸ｺﾞｼｯｸM-PRO" pitchFamily="50" charset="-128"/>
                <a:cs typeface="Arial" pitchFamily="34" charset="0"/>
              </a:rPr>
              <a:t> Project</a:t>
            </a:r>
            <a:r>
              <a:rPr lang="ja-JP" altLang="en-US" sz="2000" dirty="0" smtClean="0">
                <a:solidFill>
                  <a:srgbClr val="3333CC"/>
                </a:solidFill>
                <a:latin typeface="Arial" pitchFamily="34" charset="0"/>
                <a:ea typeface="HG丸ｺﾞｼｯｸM-PRO" pitchFamily="50" charset="-128"/>
                <a:cs typeface="Arial" pitchFamily="34" charset="0"/>
              </a:rPr>
              <a:t>を立上げ</a:t>
            </a:r>
            <a:endParaRPr lang="en-US" altLang="ja-JP" sz="2000" dirty="0" smtClean="0">
              <a:solidFill>
                <a:srgbClr val="3333CC"/>
              </a:solidFill>
              <a:latin typeface="Arial" pitchFamily="34" charset="0"/>
              <a:ea typeface="HG丸ｺﾞｼｯｸM-PRO" pitchFamily="50" charset="-128"/>
              <a:cs typeface="Arial" pitchFamily="34" charset="0"/>
            </a:endParaRPr>
          </a:p>
          <a:p>
            <a:pPr algn="l">
              <a:lnSpc>
                <a:spcPct val="80000"/>
              </a:lnSpc>
            </a:pPr>
            <a:r>
              <a:rPr lang="en-US" altLang="ja-JP"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Non-Offset </a:t>
            </a:r>
            <a:r>
              <a:rPr lang="en-US" altLang="ja-JP" sz="2000" dirty="0">
                <a:solidFill>
                  <a:srgbClr val="3333CC"/>
                </a:solidFill>
                <a:latin typeface="Arial" pitchFamily="34" charset="0"/>
                <a:ea typeface="HG丸ｺﾞｼｯｸM-PRO" pitchFamily="50" charset="-128"/>
                <a:cs typeface="Arial" pitchFamily="34" charset="0"/>
              </a:rPr>
              <a:t>Printing</a:t>
            </a:r>
            <a:r>
              <a:rPr lang="ja-JP" altLang="en-US" sz="2000" dirty="0">
                <a:solidFill>
                  <a:srgbClr val="3333CC"/>
                </a:solidFill>
                <a:latin typeface="Arial" pitchFamily="34" charset="0"/>
                <a:ea typeface="HG丸ｺﾞｼｯｸM-PRO" pitchFamily="50" charset="-128"/>
                <a:cs typeface="Arial" pitchFamily="34" charset="0"/>
              </a:rPr>
              <a:t>に関する最新技術の収集を目的</a:t>
            </a:r>
          </a:p>
          <a:p>
            <a:pPr algn="l">
              <a:lnSpc>
                <a:spcPct val="80000"/>
              </a:lnSpc>
            </a:pP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2006.4</a:t>
            </a:r>
            <a:r>
              <a:rPr lang="ja-JP" altLang="en-US" sz="2000" dirty="0">
                <a:solidFill>
                  <a:srgbClr val="3333CC"/>
                </a:solidFill>
                <a:latin typeface="Arial" pitchFamily="34" charset="0"/>
                <a:ea typeface="HG丸ｺﾞｼｯｸM-PRO" pitchFamily="50" charset="-128"/>
                <a:cs typeface="Arial" pitchFamily="34" charset="0"/>
              </a:rPr>
              <a:t>　</a:t>
            </a:r>
            <a:r>
              <a:rPr lang="ja-JP" altLang="en-US" sz="2000" dirty="0" smtClean="0">
                <a:solidFill>
                  <a:srgbClr val="3333CC"/>
                </a:solidFill>
                <a:latin typeface="Arial" pitchFamily="34" charset="0"/>
                <a:ea typeface="HG丸ｺﾞｼｯｸM-PRO" pitchFamily="50" charset="-128"/>
                <a:cs typeface="Arial" pitchFamily="34" charset="0"/>
              </a:rPr>
              <a:t>　</a:t>
            </a:r>
            <a:r>
              <a:rPr lang="en-US" altLang="ja-JP" sz="2000" dirty="0" smtClean="0">
                <a:solidFill>
                  <a:srgbClr val="3333CC"/>
                </a:solidFill>
                <a:latin typeface="Arial" pitchFamily="34" charset="0"/>
                <a:ea typeface="HG丸ｺﾞｼｯｸM-PRO" pitchFamily="50" charset="-128"/>
                <a:cs typeface="Arial" pitchFamily="34" charset="0"/>
              </a:rPr>
              <a:t>Test </a:t>
            </a:r>
            <a:r>
              <a:rPr lang="en-US" altLang="ja-JP" sz="2000" dirty="0">
                <a:solidFill>
                  <a:srgbClr val="3333CC"/>
                </a:solidFill>
                <a:latin typeface="Arial" pitchFamily="34" charset="0"/>
                <a:ea typeface="HG丸ｺﾞｼｯｸM-PRO" pitchFamily="50" charset="-128"/>
                <a:cs typeface="Arial" pitchFamily="34" charset="0"/>
              </a:rPr>
              <a:t>Sheet</a:t>
            </a:r>
            <a:r>
              <a:rPr lang="ja-JP" altLang="en-US" sz="2000" dirty="0">
                <a:solidFill>
                  <a:srgbClr val="3333CC"/>
                </a:solidFill>
                <a:latin typeface="Arial" pitchFamily="34" charset="0"/>
                <a:ea typeface="HG丸ｺﾞｼｯｸM-PRO" pitchFamily="50" charset="-128"/>
                <a:cs typeface="Arial" pitchFamily="34" charset="0"/>
              </a:rPr>
              <a:t>を作成</a:t>
            </a:r>
          </a:p>
          <a:p>
            <a:pPr algn="l">
              <a:lnSpc>
                <a:spcPct val="80000"/>
              </a:lnSpc>
            </a:pPr>
            <a:endParaRPr lang="ja-JP" altLang="en-US" sz="2000" dirty="0">
              <a:solidFill>
                <a:srgbClr val="3333CC"/>
              </a:solidFill>
              <a:latin typeface="Arial" pitchFamily="34" charset="0"/>
              <a:ea typeface="HG丸ｺﾞｼｯｸM-PRO" pitchFamily="50" charset="-128"/>
              <a:cs typeface="Arial" pitchFamily="34" charset="0"/>
            </a:endParaRPr>
          </a:p>
          <a:p>
            <a:pPr algn="l">
              <a:lnSpc>
                <a:spcPct val="80000"/>
              </a:lnSpc>
            </a:pPr>
            <a:r>
              <a:rPr lang="en-US" altLang="ja-JP" sz="2000" dirty="0">
                <a:solidFill>
                  <a:srgbClr val="3333CC"/>
                </a:solidFill>
                <a:latin typeface="Arial" pitchFamily="34" charset="0"/>
                <a:ea typeface="HG丸ｺﾞｼｯｸM-PRO" pitchFamily="50" charset="-128"/>
                <a:cs typeface="Arial" pitchFamily="34" charset="0"/>
              </a:rPr>
              <a:t>【JOA</a:t>
            </a:r>
            <a:r>
              <a:rPr lang="ja-JP" altLang="en-US" sz="2000" dirty="0">
                <a:solidFill>
                  <a:srgbClr val="3333CC"/>
                </a:solidFill>
                <a:latin typeface="Arial" pitchFamily="34" charset="0"/>
                <a:ea typeface="HG丸ｺﾞｼｯｸM-PRO" pitchFamily="50" charset="-128"/>
                <a:cs typeface="Arial" pitchFamily="34" charset="0"/>
              </a:rPr>
              <a:t>では</a:t>
            </a:r>
            <a:r>
              <a:rPr lang="en-US" altLang="ja-JP" sz="2000" dirty="0">
                <a:solidFill>
                  <a:srgbClr val="3333CC"/>
                </a:solidFill>
                <a:latin typeface="Arial" pitchFamily="34" charset="0"/>
                <a:ea typeface="HG丸ｺﾞｼｯｸM-PRO" pitchFamily="50" charset="-128"/>
                <a:cs typeface="Arial" pitchFamily="34" charset="0"/>
              </a:rPr>
              <a:t>】</a:t>
            </a:r>
          </a:p>
          <a:p>
            <a:pPr lvl="1" algn="l">
              <a:lnSpc>
                <a:spcPct val="80000"/>
              </a:lnSpc>
              <a:buFontTx/>
              <a:buChar char="•"/>
            </a:pPr>
            <a:r>
              <a:rPr lang="ja-JP" altLang="en-US" sz="2000" dirty="0">
                <a:solidFill>
                  <a:srgbClr val="3333CC"/>
                </a:solidFill>
                <a:latin typeface="Arial" pitchFamily="34" charset="0"/>
                <a:ea typeface="HG丸ｺﾞｼｯｸM-PRO" pitchFamily="50" charset="-128"/>
                <a:cs typeface="Arial" pitchFamily="34" charset="0"/>
              </a:rPr>
              <a:t>　希望によりテストシートを公認大会主催者に貸し出し。</a:t>
            </a:r>
          </a:p>
          <a:p>
            <a:pPr lvl="1" algn="l">
              <a:lnSpc>
                <a:spcPct val="80000"/>
              </a:lnSpc>
              <a:buFontTx/>
              <a:buChar char="•"/>
            </a:pPr>
            <a:r>
              <a:rPr lang="ja-JP" altLang="en-US" sz="2000" dirty="0">
                <a:solidFill>
                  <a:srgbClr val="3333CC"/>
                </a:solidFill>
                <a:latin typeface="Arial" pitchFamily="34" charset="0"/>
                <a:ea typeface="HG丸ｺﾞｼｯｸM-PRO" pitchFamily="50" charset="-128"/>
                <a:cs typeface="Arial" pitchFamily="34" charset="0"/>
              </a:rPr>
              <a:t>　適用結果の収集　→　ガイドライン？</a:t>
            </a:r>
          </a:p>
        </p:txBody>
      </p:sp>
      <p:pic>
        <p:nvPicPr>
          <p:cNvPr id="7172" name="Picture 4" descr="flag-dot-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92150"/>
            <a:ext cx="352425" cy="428625"/>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ChangeArrowheads="1"/>
          </p:cNvSpPr>
          <p:nvPr/>
        </p:nvSpPr>
        <p:spPr bwMode="auto">
          <a:xfrm>
            <a:off x="323850" y="1196975"/>
            <a:ext cx="5761038" cy="71438"/>
          </a:xfrm>
          <a:prstGeom prst="rect">
            <a:avLst/>
          </a:prstGeom>
          <a:gradFill rotWithShape="1">
            <a:gsLst>
              <a:gs pos="0">
                <a:srgbClr val="33CC33"/>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 name="Text Box 6"/>
          <p:cNvSpPr txBox="1">
            <a:spLocks noChangeArrowheads="1"/>
          </p:cNvSpPr>
          <p:nvPr/>
        </p:nvSpPr>
        <p:spPr bwMode="auto">
          <a:xfrm>
            <a:off x="0" y="0"/>
            <a:ext cx="9144000" cy="369332"/>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eaLnBrk="1" hangingPunct="1">
              <a:spcBef>
                <a:spcPct val="50000"/>
              </a:spcBef>
            </a:pPr>
            <a:r>
              <a:rPr lang="ja-JP" altLang="en-US" sz="1800" b="1" dirty="0">
                <a:solidFill>
                  <a:schemeClr val="bg1"/>
                </a:solidFill>
                <a:latin typeface="HG丸ｺﾞｼｯｸM-PRO" pitchFamily="50" charset="-128"/>
                <a:ea typeface="HG丸ｺﾞｼｯｸM-PRO" pitchFamily="50" charset="-128"/>
              </a:rPr>
              <a:t>　</a:t>
            </a:r>
            <a:r>
              <a:rPr lang="ja-JP" altLang="en-US" sz="1800" b="1" dirty="0" smtClean="0">
                <a:solidFill>
                  <a:schemeClr val="bg1"/>
                </a:solidFill>
                <a:latin typeface="HG丸ｺﾞｼｯｸM-PRO" pitchFamily="50" charset="-128"/>
                <a:ea typeface="HG丸ｺﾞｼｯｸM-PRO" pitchFamily="50" charset="-128"/>
              </a:rPr>
              <a:t>マッパー合宿（</a:t>
            </a:r>
            <a:r>
              <a:rPr lang="en-US" altLang="ja-JP" sz="1800" b="1" dirty="0" smtClean="0">
                <a:solidFill>
                  <a:schemeClr val="bg1"/>
                </a:solidFill>
                <a:latin typeface="Arial" pitchFamily="34" charset="0"/>
                <a:ea typeface="HG丸ｺﾞｼｯｸM-PRO" pitchFamily="50" charset="-128"/>
                <a:cs typeface="Arial" pitchFamily="34" charset="0"/>
              </a:rPr>
              <a:t>2013.6.5-16</a:t>
            </a:r>
            <a:r>
              <a:rPr lang="ja-JP" altLang="en-US" sz="1800" b="1" dirty="0" smtClean="0">
                <a:solidFill>
                  <a:schemeClr val="bg1"/>
                </a:solidFill>
                <a:latin typeface="HG丸ｺﾞｼｯｸM-PRO" pitchFamily="50" charset="-128"/>
                <a:ea typeface="HG丸ｺﾞｼｯｸM-PRO" pitchFamily="50" charset="-128"/>
              </a:rPr>
              <a:t>・富士）</a:t>
            </a:r>
            <a:r>
              <a:rPr lang="ja-JP" altLang="en-US" sz="1800" b="1" dirty="0">
                <a:solidFill>
                  <a:schemeClr val="bg1"/>
                </a:solidFill>
                <a:latin typeface="HG丸ｺﾞｼｯｸM-PRO" pitchFamily="50" charset="-128"/>
                <a:ea typeface="HG丸ｺﾞｼｯｸM-PRO" pitchFamily="50" charset="-128"/>
              </a:rPr>
              <a:t>　　　　　　　　　　　　</a:t>
            </a:r>
            <a:r>
              <a:rPr lang="en-US" altLang="ja-JP" sz="1800" b="1" dirty="0" err="1">
                <a:solidFill>
                  <a:schemeClr val="bg1"/>
                </a:solidFill>
                <a:latin typeface="HG丸ｺﾞｼｯｸM-PRO" pitchFamily="50" charset="-128"/>
                <a:ea typeface="HG丸ｺﾞｼｯｸM-PRO" pitchFamily="50" charset="-128"/>
              </a:rPr>
              <a:t>CAMap</a:t>
            </a:r>
            <a:r>
              <a:rPr lang="ja-JP" altLang="en-US" sz="1800" b="1" dirty="0">
                <a:solidFill>
                  <a:schemeClr val="bg1"/>
                </a:solidFill>
                <a:latin typeface="HG丸ｺﾞｼｯｸM-PRO" pitchFamily="50" charset="-128"/>
                <a:ea typeface="HG丸ｺﾞｼｯｸM-PRO" pitchFamily="50" charset="-128"/>
              </a:rPr>
              <a:t>研究会</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1571</TotalTime>
  <Words>2201</Words>
  <Application>Microsoft Office PowerPoint</Application>
  <PresentationFormat>画面に合わせる (4:3)</PresentationFormat>
  <Paragraphs>717</Paragraphs>
  <Slides>43</Slides>
  <Notes>20</Notes>
  <HiddenSlides>0</HiddenSlides>
  <MMClips>0</MMClips>
  <ScaleCrop>false</ScaleCrop>
  <HeadingPairs>
    <vt:vector size="4" baseType="variant">
      <vt:variant>
        <vt:lpstr>テーマ</vt:lpstr>
      </vt:variant>
      <vt:variant>
        <vt:i4>1</vt:i4>
      </vt:variant>
      <vt:variant>
        <vt:lpstr>スライド タイトル</vt:lpstr>
      </vt:variant>
      <vt:variant>
        <vt:i4>43</vt:i4>
      </vt:variant>
    </vt:vector>
  </HeadingPairs>
  <TitlesOfParts>
    <vt:vector size="44" baseType="lpstr">
      <vt:lpstr>Office ​​テーマ</vt:lpstr>
      <vt:lpstr>IOF MCの活動と ISOM 改訂</vt:lpstr>
      <vt:lpstr>IOF Map Commission について</vt:lpstr>
      <vt:lpstr>IOF MCとのかかわり</vt:lpstr>
      <vt:lpstr>縮尺に関する逸脱 ①</vt:lpstr>
      <vt:lpstr>縮尺に関する逸脱 ②</vt:lpstr>
      <vt:lpstr>Non-Offset印刷</vt:lpstr>
      <vt:lpstr>PowerPoint プレゼンテーション</vt:lpstr>
      <vt:lpstr>PowerPoint プレゼンテーション</vt:lpstr>
      <vt:lpstr>PrintTech Project　(IOF MC)</vt:lpstr>
      <vt:lpstr>テストシートの活用</vt:lpstr>
      <vt:lpstr>特色（スポットカラー）の設定</vt:lpstr>
      <vt:lpstr>色の設定（プロセスカラー、特色）</vt:lpstr>
      <vt:lpstr>IOF ISOM改訂プロジェクト</vt:lpstr>
      <vt:lpstr>ISOM改訂ドラフトの概要</vt:lpstr>
      <vt:lpstr>記　号　～地 形 ①～</vt:lpstr>
      <vt:lpstr>記　号　～地 形 ②～</vt:lpstr>
      <vt:lpstr>Land forms (brown)</vt:lpstr>
      <vt:lpstr>Land forms (brown)　~最小寸法</vt:lpstr>
      <vt:lpstr>記　号　～岩 ①～</vt:lpstr>
      <vt:lpstr>記　号　～岩 ②～</vt:lpstr>
      <vt:lpstr>Rock (black)</vt:lpstr>
      <vt:lpstr>Rock (black)-① 　~最小寸法</vt:lpstr>
      <vt:lpstr>Rock (black)-② 　~最小寸法</vt:lpstr>
      <vt:lpstr>記　号　～水系と湿地～</vt:lpstr>
      <vt:lpstr>Water and marsh (blue)</vt:lpstr>
      <vt:lpstr>Water and marsh (blue)　~最小寸法</vt:lpstr>
      <vt:lpstr>記　号　～植 生 ①～</vt:lpstr>
      <vt:lpstr>記　号　～植 生 ②～</vt:lpstr>
      <vt:lpstr>Vegetation (green or yellow)</vt:lpstr>
      <vt:lpstr>Vegetation (green or yellow)</vt:lpstr>
      <vt:lpstr>Vegetation - ① 　~最小寸法</vt:lpstr>
      <vt:lpstr>Vegetation - ②　~最小寸法</vt:lpstr>
      <vt:lpstr>記　号　～人工特徴物 ①～</vt:lpstr>
      <vt:lpstr>記　号　～人工特徴物 ②～</vt:lpstr>
      <vt:lpstr>記　号　～人工特徴物 ③～</vt:lpstr>
      <vt:lpstr>記　号　～人工特徴物 ④～</vt:lpstr>
      <vt:lpstr>Man-made features (black) - 1</vt:lpstr>
      <vt:lpstr>Man-made features (black) - 2</vt:lpstr>
      <vt:lpstr>Man-made features (black)　~最小寸法</vt:lpstr>
      <vt:lpstr>記　号　～技術記号～</vt:lpstr>
      <vt:lpstr>記　号　～コース記号～</vt:lpstr>
      <vt:lpstr>Overprinting Symbols (Course Setting)</vt:lpstr>
      <vt:lpstr>おわり</vt:lpstr>
    </vt:vector>
  </TitlesOfParts>
  <Company>KOBE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for Comments on ISOM Revision Draft</dc:title>
  <dc:creator>Toshio_ONOYE</dc:creator>
  <cp:lastModifiedBy>Toshio_ONOYE</cp:lastModifiedBy>
  <cp:revision>67</cp:revision>
  <dcterms:created xsi:type="dcterms:W3CDTF">2013-06-12T04:22:31Z</dcterms:created>
  <dcterms:modified xsi:type="dcterms:W3CDTF">2013-06-15T22:01:14Z</dcterms:modified>
</cp:coreProperties>
</file>